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Lst>
  <p:sldSz cx="9144000" cy="5143500" type="screen16x9"/>
  <p:notesSz cx="6858000" cy="9144000"/>
  <p:embeddedFontLst>
    <p:embeddedFont>
      <p:font typeface="Century Schoolbook" panose="02040604050505020304" pitchFamily="18" charset="0"/>
      <p:regular r:id="rId62"/>
      <p:bold r:id="rId63"/>
      <p:italic r:id="rId64"/>
      <p:boldItalic r:id="rId65"/>
    </p:embeddedFont>
    <p:embeddedFont>
      <p:font typeface="Playfair Display" panose="020B060402020202020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F5242FF6-2B42-4AAA-95A8-69AAA6C0641C}">
  <a:tblStyle styleId="{F5242FF6-2B42-4AAA-95A8-69AAA6C0641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2" d="100"/>
          <a:sy n="102" d="100"/>
        </p:scale>
        <p:origin x="-456" y="1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2.fntdata"/><Relationship Id="rId68"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10925895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6dd97490a2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6dd97490a2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entire process would’ve never taken place had Jeff Hardin not had the vision and dream to restore Niagara Hall to its original glory. Although Jeff passed away before the completion, I vowed to him that I would take on the job and that it would be completed.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768d3aa802_6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768d3aa802_6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1978 the town remodeled the building for offices and replaced the double doors with a window. These offices then moved to the veterans memorial building in 1997 and then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768d3aa802_6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768d3aa802_6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768d3aa802_6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768d3aa802_6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768d3aa802_6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768d3aa802_6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768d3aa802_6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768d3aa802_6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768d3aa802_6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768d3aa802_6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768d3aa802_6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768d3aa802_6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768d3aa802_6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768d3aa802_6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768d3aa802_6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768d3aa802_6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6dd97490a2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6dd97490a2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Community service: Joe Hamm, contractor, that began the work for us along with volunteer efforts from Millis residents and commission members. Our efforts to begin this process inspired the need and decision to give a grant</a:t>
            </a:r>
            <a:endParaRPr/>
          </a:p>
          <a:p>
            <a:pPr marL="0" lvl="0" indent="0" algn="l" rtl="0">
              <a:spcBef>
                <a:spcPts val="0"/>
              </a:spcBef>
              <a:spcAft>
                <a:spcPts val="0"/>
              </a:spcAft>
              <a:buNone/>
            </a:pPr>
            <a:r>
              <a:rPr lang="en"/>
              <a:t>Grant: front of the building and part of the siding- facade- doors, clapboards, paint, brackets, lettering, etc.</a:t>
            </a:r>
            <a:endParaRPr/>
          </a:p>
          <a:p>
            <a:pPr marL="0" lvl="0" indent="0" algn="l" rtl="0">
              <a:spcBef>
                <a:spcPts val="0"/>
              </a:spcBef>
              <a:spcAft>
                <a:spcPts val="0"/>
              </a:spcAft>
              <a:buNone/>
            </a:pPr>
            <a:r>
              <a:rPr lang="en"/>
              <a:t>CPA phase 1: foundation &amp; interior floor- the foundation sills were rotted away, the floor was just concrete (which was removed), and a new floor was framed. A new tongue and groove wood pine floor was installed on top of a newly poured concrete slab. The foundation was formed on top of the rubble foundation with a brick shelf.  </a:t>
            </a:r>
            <a:endParaRPr/>
          </a:p>
          <a:p>
            <a:pPr marL="0" lvl="0" indent="0" algn="l" rtl="0">
              <a:spcBef>
                <a:spcPts val="0"/>
              </a:spcBef>
              <a:spcAft>
                <a:spcPts val="0"/>
              </a:spcAft>
              <a:buNone/>
            </a:pPr>
            <a:r>
              <a:rPr lang="en"/>
              <a:t>CPA phase 2: exterior renovations-- handicap accessible ramp, rear exit door and landing, new windows and siding on the back of building, removal of the old exterior stairs, side door overhang and brackets, new roof, recreation of the hose tower and installation, two HVAC systems installed, complete electrical rewiring of the building, installation of new interior, rear staircase, new interior pine floors on first and second levels, patching and sanding of all floors, interior framing of new bathroom and storage closets, complete interior painting, new light fixtures and outlets throughout</a:t>
            </a:r>
            <a:endParaRPr/>
          </a:p>
          <a:p>
            <a:pPr marL="0" lvl="0" indent="0" algn="l" rtl="0">
              <a:spcBef>
                <a:spcPts val="0"/>
              </a:spcBef>
              <a:spcAft>
                <a:spcPts val="0"/>
              </a:spcAft>
              <a:buNone/>
            </a:pPr>
            <a:r>
              <a:rPr lang="en"/>
              <a:t>CPA Phase 4: finalize electrical wiring, fixtures, flooring, interior storm windows,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768d3aa802_6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768d3aa802_6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768d3aa802_6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768d3aa802_6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768d3aa802_6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768d3aa802_6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768d3aa802_6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768d3aa802_6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768d3aa802_6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768d3aa802_6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768d3aa802_6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768d3aa802_6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768d3aa802_6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768d3aa802_6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768d3aa802_6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768d3aa802_6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768d3aa802_6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768d3aa802_6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768d3aa802_6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768d3aa802_6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768d3aa802_6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768d3aa802_6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Photo of niagara with one door</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768d3aa802_6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768d3aa802_6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768d3aa802_6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768d3aa802_6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768d3aa802_6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768d3aa802_6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768d3aa802_6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768d3aa802_6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768d3aa802_6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768d3aa802_6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768d3aa802_6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768d3aa802_6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768d3aa802_6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768d3aa802_6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768d3aa802_6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768d3aa802_6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768d3aa802_6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768d3aa802_6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768d3aa802_6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768d3aa802_6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768d3aa802_6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768d3aa802_6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768d3aa802_6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768d3aa802_6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6e06bb3852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6e06bb385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768d3aa802_6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768d3aa802_6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768d3aa802_6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768d3aa802_6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768d3aa802_6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768d3aa802_6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768d3aa802_6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768d3aa802_6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768d3aa802_6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768d3aa802_6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768d3aa802_6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768d3aa802_6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768d3aa802_6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768d3aa802_6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768d3aa802_6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768d3aa802_6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768d3aa802_6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768d3aa802_6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768d3aa802_6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768d3aa802_6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768d3aa802_6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768d3aa802_6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768d3aa802_6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768d3aa802_6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768d3aa802_6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768d3aa802_6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68d3aa802_6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68d3aa802_6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768d3aa802_6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768d3aa802_6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768d3aa802_6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768d3aa802_6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768d3aa802_6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768d3aa802_6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768d3aa802_6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768d3aa802_6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6e06bb385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6e06bb385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6dd97490a2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6dd97490a2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built 1879 at a cost of $675 for the fire dept., which was established years earlier in 1857, which is the year that the Niagara Hand Tub was crafted.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6dd97490a2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6dd97490a2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6dd97490a2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6dd97490a2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Mention that jail was on fire, hose tower was in tact but extensive damage was done to the ceiling and rear of the building, which is still visible to this day (under the new drywall)</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6dd97490a2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6dd97490a2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Another use of the building. The folding doors were removed and two sliding garage doors were installed.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8.xml"/><Relationship Id="rId1" Type="http://schemas.openxmlformats.org/officeDocument/2006/relationships/slideLayout" Target="../slideLayouts/slideLayout11.xml"/><Relationship Id="rId5" Type="http://schemas.openxmlformats.org/officeDocument/2006/relationships/image" Target="../media/image39.jpg"/><Relationship Id="rId4" Type="http://schemas.openxmlformats.org/officeDocument/2006/relationships/image" Target="../media/image38.jpg"/></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image" Target="../media/image47.jpg"/></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11.xml"/><Relationship Id="rId4" Type="http://schemas.openxmlformats.org/officeDocument/2006/relationships/image" Target="../media/image49.jpg"/></Relationships>
</file>

<file path=ppt/slides/_rels/slide4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51.jpg"/></Relationships>
</file>

<file path=ppt/slides/_rels/slide4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7.xml"/><Relationship Id="rId1" Type="http://schemas.openxmlformats.org/officeDocument/2006/relationships/slideLayout" Target="../slideLayouts/slideLayout11.xml"/><Relationship Id="rId4" Type="http://schemas.openxmlformats.org/officeDocument/2006/relationships/image" Target="../media/image62.jpg"/></Relationships>
</file>

<file path=ppt/slides/_rels/slide5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122550" y="130200"/>
            <a:ext cx="8898900" cy="4883100"/>
          </a:xfrm>
          <a:prstGeom prst="rect">
            <a:avLst/>
          </a:prstGeom>
          <a:noFill/>
          <a:ln w="38100"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b="1">
              <a:solidFill>
                <a:srgbClr val="FFFFFF"/>
              </a:solidFill>
            </a:endParaRPr>
          </a:p>
        </p:txBody>
      </p:sp>
      <p:sp>
        <p:nvSpPr>
          <p:cNvPr id="55" name="Google Shape;55;p13"/>
          <p:cNvSpPr txBox="1"/>
          <p:nvPr/>
        </p:nvSpPr>
        <p:spPr>
          <a:xfrm>
            <a:off x="230250" y="277200"/>
            <a:ext cx="8683500" cy="4589100"/>
          </a:xfrm>
          <a:prstGeom prst="rect">
            <a:avLst/>
          </a:prstGeom>
          <a:solidFill>
            <a:srgbClr val="000000"/>
          </a:solidFill>
          <a:ln w="38100"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b="1">
              <a:solidFill>
                <a:srgbClr val="FFFFFF"/>
              </a:solidFill>
            </a:endParaRPr>
          </a:p>
        </p:txBody>
      </p:sp>
      <p:sp>
        <p:nvSpPr>
          <p:cNvPr id="56" name="Google Shape;56;p13"/>
          <p:cNvSpPr txBox="1">
            <a:spLocks noGrp="1"/>
          </p:cNvSpPr>
          <p:nvPr>
            <p:ph type="ctrTitle"/>
          </p:nvPr>
        </p:nvSpPr>
        <p:spPr>
          <a:xfrm>
            <a:off x="311700" y="1096400"/>
            <a:ext cx="8520600" cy="2754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b="1" i="1">
                <a:latin typeface="Century Schoolbook"/>
                <a:ea typeface="Century Schoolbook"/>
                <a:cs typeface="Century Schoolbook"/>
                <a:sym typeface="Century Schoolbook"/>
              </a:rPr>
              <a:t>The </a:t>
            </a:r>
            <a:endParaRPr sz="4800" b="1" i="1">
              <a:latin typeface="Century Schoolbook"/>
              <a:ea typeface="Century Schoolbook"/>
              <a:cs typeface="Century Schoolbook"/>
              <a:sym typeface="Century Schoolbook"/>
            </a:endParaRPr>
          </a:p>
          <a:p>
            <a:pPr marL="0" lvl="0" indent="0" algn="ctr" rtl="0">
              <a:spcBef>
                <a:spcPts val="0"/>
              </a:spcBef>
              <a:spcAft>
                <a:spcPts val="0"/>
              </a:spcAft>
              <a:buNone/>
            </a:pPr>
            <a:r>
              <a:rPr lang="en" sz="4800" b="1" i="1">
                <a:latin typeface="Century Schoolbook"/>
                <a:ea typeface="Century Schoolbook"/>
                <a:cs typeface="Century Schoolbook"/>
                <a:sym typeface="Century Schoolbook"/>
              </a:rPr>
              <a:t>Niagara Fire Engine Company No.4: </a:t>
            </a:r>
            <a:endParaRPr sz="4800" b="1" i="1">
              <a:latin typeface="Century Schoolbook"/>
              <a:ea typeface="Century Schoolbook"/>
              <a:cs typeface="Century Schoolbook"/>
              <a:sym typeface="Century Schoolbook"/>
            </a:endParaRPr>
          </a:p>
          <a:p>
            <a:pPr marL="0" lvl="0" indent="0" algn="ctr" rtl="0">
              <a:spcBef>
                <a:spcPts val="0"/>
              </a:spcBef>
              <a:spcAft>
                <a:spcPts val="0"/>
              </a:spcAft>
              <a:buNone/>
            </a:pPr>
            <a:r>
              <a:rPr lang="en" sz="4300" b="1">
                <a:solidFill>
                  <a:srgbClr val="FFFFFF"/>
                </a:solidFill>
                <a:latin typeface="Century Schoolbook"/>
                <a:ea typeface="Century Schoolbook"/>
                <a:cs typeface="Century Schoolbook"/>
                <a:sym typeface="Century Schoolbook"/>
              </a:rPr>
              <a:t>The Restoration</a:t>
            </a:r>
            <a:r>
              <a:rPr lang="en" sz="4300" b="1">
                <a:latin typeface="Century Schoolbook"/>
                <a:ea typeface="Century Schoolbook"/>
                <a:cs typeface="Century Schoolbook"/>
                <a:sym typeface="Century Schoolbook"/>
              </a:rPr>
              <a:t> </a:t>
            </a:r>
            <a:endParaRPr sz="4300" b="1">
              <a:latin typeface="Century Schoolbook"/>
              <a:ea typeface="Century Schoolbook"/>
              <a:cs typeface="Century Schoolbook"/>
              <a:sym typeface="Century Schoolbook"/>
            </a:endParaRPr>
          </a:p>
        </p:txBody>
      </p:sp>
      <p:sp>
        <p:nvSpPr>
          <p:cNvPr id="57" name="Google Shape;57;p13"/>
          <p:cNvSpPr txBox="1">
            <a:spLocks noGrp="1"/>
          </p:cNvSpPr>
          <p:nvPr>
            <p:ph type="subTitle" idx="1"/>
          </p:nvPr>
        </p:nvSpPr>
        <p:spPr>
          <a:xfrm>
            <a:off x="2838150" y="4020225"/>
            <a:ext cx="34677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Playfair Display"/>
                <a:ea typeface="Playfair Display"/>
                <a:cs typeface="Playfair Display"/>
                <a:sym typeface="Playfair Display"/>
              </a:rPr>
              <a:t>1999-2019</a:t>
            </a:r>
            <a:endParaRPr sz="3000">
              <a:latin typeface="Playfair Display"/>
              <a:ea typeface="Playfair Display"/>
              <a:cs typeface="Playfair Display"/>
              <a:sym typeface="Playfair Display"/>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2"/>
          <p:cNvPicPr preferRelativeResize="0"/>
          <p:nvPr/>
        </p:nvPicPr>
        <p:blipFill rotWithShape="1">
          <a:blip r:embed="rId3">
            <a:alphaModFix/>
          </a:blip>
          <a:srcRect l="3920" b="1458"/>
          <a:stretch/>
        </p:blipFill>
        <p:spPr>
          <a:xfrm>
            <a:off x="1472512" y="187750"/>
            <a:ext cx="6198973" cy="4768001"/>
          </a:xfrm>
          <a:prstGeom prst="rect">
            <a:avLst/>
          </a:prstGeom>
          <a:noFill/>
          <a:ln>
            <a:noFill/>
          </a:ln>
          <a:effectLst>
            <a:outerShdw blurRad="57150" dist="19050" dir="5400000" algn="bl" rotWithShape="0">
              <a:srgbClr val="000000">
                <a:alpha val="50000"/>
              </a:srgbClr>
            </a:outerShdw>
          </a:effectLst>
        </p:spPr>
      </p:pic>
      <p:sp>
        <p:nvSpPr>
          <p:cNvPr id="110" name="Google Shape;110;p22"/>
          <p:cNvSpPr txBox="1"/>
          <p:nvPr/>
        </p:nvSpPr>
        <p:spPr>
          <a:xfrm>
            <a:off x="1735150" y="4523825"/>
            <a:ext cx="2142600" cy="34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Courier New"/>
                <a:ea typeface="Courier New"/>
                <a:cs typeface="Courier New"/>
                <a:sym typeface="Courier New"/>
              </a:rPr>
              <a:t>Mr. Jeff Hardin</a:t>
            </a:r>
            <a:endParaRPr sz="1600" b="1">
              <a:latin typeface="Courier New"/>
              <a:ea typeface="Courier New"/>
              <a:cs typeface="Courier New"/>
              <a:sym typeface="Courier New"/>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3"/>
          <p:cNvPicPr preferRelativeResize="0"/>
          <p:nvPr/>
        </p:nvPicPr>
        <p:blipFill rotWithShape="1">
          <a:blip r:embed="rId3">
            <a:alphaModFix/>
          </a:blip>
          <a:srcRect t="15804" b="11961"/>
          <a:stretch/>
        </p:blipFill>
        <p:spPr>
          <a:xfrm>
            <a:off x="2132940" y="222636"/>
            <a:ext cx="4878125" cy="4698225"/>
          </a:xfrm>
          <a:prstGeom prst="rect">
            <a:avLst/>
          </a:prstGeom>
          <a:noFill/>
          <a:ln>
            <a:noFill/>
          </a:ln>
        </p:spPr>
      </p:pic>
      <p:sp>
        <p:nvSpPr>
          <p:cNvPr id="116" name="Google Shape;116;p23"/>
          <p:cNvSpPr txBox="1"/>
          <p:nvPr/>
        </p:nvSpPr>
        <p:spPr>
          <a:xfrm>
            <a:off x="7894975" y="4499025"/>
            <a:ext cx="966900" cy="35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Century Schoolbook"/>
                <a:ea typeface="Century Schoolbook"/>
                <a:cs typeface="Century Schoolbook"/>
                <a:sym typeface="Century Schoolbook"/>
              </a:rPr>
              <a:t>1978</a:t>
            </a:r>
            <a:endParaRPr sz="2400">
              <a:solidFill>
                <a:srgbClr val="FFFFFF"/>
              </a:solidFill>
              <a:latin typeface="Century Schoolbook"/>
              <a:ea typeface="Century Schoolbook"/>
              <a:cs typeface="Century Schoolbook"/>
              <a:sym typeface="Century Schoolbook"/>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4"/>
          <p:cNvPicPr preferRelativeResize="0"/>
          <p:nvPr/>
        </p:nvPicPr>
        <p:blipFill>
          <a:blip r:embed="rId3">
            <a:alphaModFix/>
          </a:blip>
          <a:stretch>
            <a:fillRect/>
          </a:stretch>
        </p:blipFill>
        <p:spPr>
          <a:xfrm>
            <a:off x="950050" y="152400"/>
            <a:ext cx="7243901" cy="4838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5"/>
          <p:cNvPicPr preferRelativeResize="0"/>
          <p:nvPr/>
        </p:nvPicPr>
        <p:blipFill>
          <a:blip r:embed="rId3">
            <a:alphaModFix/>
          </a:blip>
          <a:stretch>
            <a:fillRect/>
          </a:stretch>
        </p:blipFill>
        <p:spPr>
          <a:xfrm>
            <a:off x="1346200" y="152400"/>
            <a:ext cx="6451607" cy="483870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6"/>
          <p:cNvPicPr preferRelativeResize="0"/>
          <p:nvPr/>
        </p:nvPicPr>
        <p:blipFill>
          <a:blip r:embed="rId3">
            <a:alphaModFix/>
          </a:blip>
          <a:stretch>
            <a:fillRect/>
          </a:stretch>
        </p:blipFill>
        <p:spPr>
          <a:xfrm>
            <a:off x="1623626" y="398438"/>
            <a:ext cx="5795496" cy="434662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7"/>
          <p:cNvPicPr preferRelativeResize="0"/>
          <p:nvPr/>
        </p:nvPicPr>
        <p:blipFill>
          <a:blip r:embed="rId3">
            <a:alphaModFix/>
          </a:blip>
          <a:stretch>
            <a:fillRect/>
          </a:stretch>
        </p:blipFill>
        <p:spPr>
          <a:xfrm>
            <a:off x="1346200" y="152400"/>
            <a:ext cx="6451607" cy="483870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28"/>
          <p:cNvPicPr preferRelativeResize="0"/>
          <p:nvPr/>
        </p:nvPicPr>
        <p:blipFill>
          <a:blip r:embed="rId3">
            <a:alphaModFix/>
          </a:blip>
          <a:stretch>
            <a:fillRect/>
          </a:stretch>
        </p:blipFill>
        <p:spPr>
          <a:xfrm>
            <a:off x="1346200" y="226750"/>
            <a:ext cx="6451607" cy="483870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9"/>
          <p:cNvPicPr preferRelativeResize="0"/>
          <p:nvPr/>
        </p:nvPicPr>
        <p:blipFill>
          <a:blip r:embed="rId3">
            <a:alphaModFix/>
          </a:blip>
          <a:stretch>
            <a:fillRect/>
          </a:stretch>
        </p:blipFill>
        <p:spPr>
          <a:xfrm>
            <a:off x="1143000" y="0"/>
            <a:ext cx="6858003" cy="51435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30"/>
          <p:cNvPicPr preferRelativeResize="0"/>
          <p:nvPr/>
        </p:nvPicPr>
        <p:blipFill>
          <a:blip r:embed="rId3">
            <a:alphaModFix/>
          </a:blip>
          <a:stretch>
            <a:fillRect/>
          </a:stretch>
        </p:blipFill>
        <p:spPr>
          <a:xfrm>
            <a:off x="1413375" y="202775"/>
            <a:ext cx="6317251" cy="473795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31"/>
          <p:cNvPicPr preferRelativeResize="0"/>
          <p:nvPr/>
        </p:nvPicPr>
        <p:blipFill>
          <a:blip r:embed="rId3">
            <a:alphaModFix/>
          </a:blip>
          <a:stretch>
            <a:fillRect/>
          </a:stretch>
        </p:blipFill>
        <p:spPr>
          <a:xfrm>
            <a:off x="1622225" y="157712"/>
            <a:ext cx="5899546" cy="48280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445025"/>
            <a:ext cx="7345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entury Schoolbook"/>
                <a:ea typeface="Century Schoolbook"/>
                <a:cs typeface="Century Schoolbook"/>
                <a:sym typeface="Century Schoolbook"/>
              </a:rPr>
              <a:t>This presentation will cover:</a:t>
            </a:r>
            <a:endParaRPr>
              <a:latin typeface="Century Schoolbook"/>
              <a:ea typeface="Century Schoolbook"/>
              <a:cs typeface="Century Schoolbook"/>
              <a:sym typeface="Century Schoolbook"/>
            </a:endParaRPr>
          </a:p>
        </p:txBody>
      </p:sp>
      <p:sp>
        <p:nvSpPr>
          <p:cNvPr id="63" name="Google Shape;63;p14"/>
          <p:cNvSpPr txBox="1">
            <a:spLocks noGrp="1"/>
          </p:cNvSpPr>
          <p:nvPr>
            <p:ph type="body" idx="1"/>
          </p:nvPr>
        </p:nvSpPr>
        <p:spPr>
          <a:xfrm>
            <a:off x="311700" y="1348575"/>
            <a:ext cx="8520600" cy="3416400"/>
          </a:xfrm>
          <a:prstGeom prst="rect">
            <a:avLst/>
          </a:prstGeom>
        </p:spPr>
        <p:txBody>
          <a:bodyPr spcFirstLastPara="1" wrap="square" lIns="91425" tIns="91425" rIns="91425" bIns="91425" anchor="t" anchorCtr="0">
            <a:noAutofit/>
          </a:bodyPr>
          <a:lstStyle/>
          <a:p>
            <a:pPr marL="457200" lvl="0" indent="-349250" algn="l" rtl="0">
              <a:lnSpc>
                <a:spcPct val="150000"/>
              </a:lnSpc>
              <a:spcBef>
                <a:spcPts val="0"/>
              </a:spcBef>
              <a:spcAft>
                <a:spcPts val="0"/>
              </a:spcAft>
              <a:buClr>
                <a:srgbClr val="F3F3F3"/>
              </a:buClr>
              <a:buSzPts val="1900"/>
              <a:buFont typeface="Century Schoolbook"/>
              <a:buChar char="-"/>
            </a:pPr>
            <a:r>
              <a:rPr lang="en" sz="1900">
                <a:solidFill>
                  <a:srgbClr val="F3F3F3"/>
                </a:solidFill>
                <a:latin typeface="Century Schoolbook"/>
                <a:ea typeface="Century Schoolbook"/>
                <a:cs typeface="Century Schoolbook"/>
                <a:sym typeface="Century Schoolbook"/>
              </a:rPr>
              <a:t>A Brief History of Niagara</a:t>
            </a:r>
            <a:endParaRPr sz="1900">
              <a:solidFill>
                <a:srgbClr val="F3F3F3"/>
              </a:solidFill>
              <a:latin typeface="Century Schoolbook"/>
              <a:ea typeface="Century Schoolbook"/>
              <a:cs typeface="Century Schoolbook"/>
              <a:sym typeface="Century Schoolbook"/>
            </a:endParaRPr>
          </a:p>
          <a:p>
            <a:pPr marL="457200" lvl="0" indent="-349250" algn="l" rtl="0">
              <a:lnSpc>
                <a:spcPct val="150000"/>
              </a:lnSpc>
              <a:spcBef>
                <a:spcPts val="0"/>
              </a:spcBef>
              <a:spcAft>
                <a:spcPts val="0"/>
              </a:spcAft>
              <a:buClr>
                <a:srgbClr val="F3F3F3"/>
              </a:buClr>
              <a:buSzPts val="1900"/>
              <a:buFont typeface="Century Schoolbook"/>
              <a:buChar char="-"/>
            </a:pPr>
            <a:r>
              <a:rPr lang="en" sz="1900">
                <a:solidFill>
                  <a:srgbClr val="F3F3F3"/>
                </a:solidFill>
                <a:latin typeface="Century Schoolbook"/>
                <a:ea typeface="Century Schoolbook"/>
                <a:cs typeface="Century Schoolbook"/>
                <a:sym typeface="Century Schoolbook"/>
              </a:rPr>
              <a:t>The Vision: </a:t>
            </a:r>
            <a:r>
              <a:rPr lang="en" sz="1900">
                <a:solidFill>
                  <a:srgbClr val="B7B7B7"/>
                </a:solidFill>
                <a:latin typeface="Century Schoolbook"/>
                <a:ea typeface="Century Schoolbook"/>
                <a:cs typeface="Century Schoolbook"/>
                <a:sym typeface="Century Schoolbook"/>
              </a:rPr>
              <a:t>Jeff Hardin’s Dream</a:t>
            </a:r>
            <a:endParaRPr sz="1900">
              <a:solidFill>
                <a:srgbClr val="B7B7B7"/>
              </a:solidFill>
              <a:latin typeface="Century Schoolbook"/>
              <a:ea typeface="Century Schoolbook"/>
              <a:cs typeface="Century Schoolbook"/>
              <a:sym typeface="Century Schoolbook"/>
            </a:endParaRPr>
          </a:p>
          <a:p>
            <a:pPr marL="457200" lvl="0" indent="-349250" algn="l" rtl="0">
              <a:lnSpc>
                <a:spcPct val="150000"/>
              </a:lnSpc>
              <a:spcBef>
                <a:spcPts val="0"/>
              </a:spcBef>
              <a:spcAft>
                <a:spcPts val="0"/>
              </a:spcAft>
              <a:buClr>
                <a:srgbClr val="F3F3F3"/>
              </a:buClr>
              <a:buSzPts val="1900"/>
              <a:buFont typeface="Century Schoolbook"/>
              <a:buChar char="-"/>
            </a:pPr>
            <a:r>
              <a:rPr lang="en" sz="1900">
                <a:solidFill>
                  <a:srgbClr val="F3F3F3"/>
                </a:solidFill>
                <a:latin typeface="Century Schoolbook"/>
                <a:ea typeface="Century Schoolbook"/>
                <a:cs typeface="Century Schoolbook"/>
                <a:sym typeface="Century Schoolbook"/>
              </a:rPr>
              <a:t>Community Service: </a:t>
            </a:r>
            <a:r>
              <a:rPr lang="en" sz="1900">
                <a:solidFill>
                  <a:srgbClr val="B7B7B7"/>
                </a:solidFill>
                <a:latin typeface="Century Schoolbook"/>
                <a:ea typeface="Century Schoolbook"/>
                <a:cs typeface="Century Schoolbook"/>
                <a:sym typeface="Century Schoolbook"/>
              </a:rPr>
              <a:t>volunteering &amp; fundraising</a:t>
            </a:r>
            <a:endParaRPr sz="1900">
              <a:solidFill>
                <a:srgbClr val="B7B7B7"/>
              </a:solidFill>
              <a:latin typeface="Century Schoolbook"/>
              <a:ea typeface="Century Schoolbook"/>
              <a:cs typeface="Century Schoolbook"/>
              <a:sym typeface="Century Schoolbook"/>
            </a:endParaRPr>
          </a:p>
          <a:p>
            <a:pPr marL="457200" lvl="0" indent="-349250" algn="l" rtl="0">
              <a:lnSpc>
                <a:spcPct val="150000"/>
              </a:lnSpc>
              <a:spcBef>
                <a:spcPts val="0"/>
              </a:spcBef>
              <a:spcAft>
                <a:spcPts val="0"/>
              </a:spcAft>
              <a:buClr>
                <a:srgbClr val="F3F3F3"/>
              </a:buClr>
              <a:buSzPts val="1900"/>
              <a:buFont typeface="Century Schoolbook"/>
              <a:buChar char="-"/>
            </a:pPr>
            <a:r>
              <a:rPr lang="en" sz="1900">
                <a:solidFill>
                  <a:srgbClr val="F3F3F3"/>
                </a:solidFill>
                <a:latin typeface="Century Schoolbook"/>
                <a:ea typeface="Century Schoolbook"/>
                <a:cs typeface="Century Schoolbook"/>
                <a:sym typeface="Century Schoolbook"/>
              </a:rPr>
              <a:t>State Grant </a:t>
            </a:r>
            <a:r>
              <a:rPr lang="en" sz="1900">
                <a:solidFill>
                  <a:srgbClr val="B7B7B7"/>
                </a:solidFill>
                <a:latin typeface="Century Schoolbook"/>
                <a:ea typeface="Century Schoolbook"/>
                <a:cs typeface="Century Schoolbook"/>
                <a:sym typeface="Century Schoolbook"/>
              </a:rPr>
              <a:t>from Cheryl Jacques, former MA state senator</a:t>
            </a:r>
            <a:endParaRPr sz="1900">
              <a:solidFill>
                <a:srgbClr val="B7B7B7"/>
              </a:solidFill>
              <a:latin typeface="Century Schoolbook"/>
              <a:ea typeface="Century Schoolbook"/>
              <a:cs typeface="Century Schoolbook"/>
              <a:sym typeface="Century Schoolbook"/>
            </a:endParaRPr>
          </a:p>
          <a:p>
            <a:pPr marL="457200" lvl="0" indent="-349250" algn="l" rtl="0">
              <a:lnSpc>
                <a:spcPct val="150000"/>
              </a:lnSpc>
              <a:spcBef>
                <a:spcPts val="0"/>
              </a:spcBef>
              <a:spcAft>
                <a:spcPts val="0"/>
              </a:spcAft>
              <a:buClr>
                <a:srgbClr val="F3F3F3"/>
              </a:buClr>
              <a:buSzPts val="1900"/>
              <a:buFont typeface="Century Schoolbook"/>
              <a:buChar char="-"/>
            </a:pPr>
            <a:r>
              <a:rPr lang="en" sz="1900">
                <a:solidFill>
                  <a:srgbClr val="F3F3F3"/>
                </a:solidFill>
                <a:latin typeface="Century Schoolbook"/>
                <a:ea typeface="Century Schoolbook"/>
                <a:cs typeface="Century Schoolbook"/>
                <a:sym typeface="Century Schoolbook"/>
              </a:rPr>
              <a:t>Architectural Design: </a:t>
            </a:r>
            <a:r>
              <a:rPr lang="en" sz="1900">
                <a:solidFill>
                  <a:srgbClr val="B7B7B7"/>
                </a:solidFill>
                <a:latin typeface="Century Schoolbook"/>
                <a:ea typeface="Century Schoolbook"/>
                <a:cs typeface="Century Schoolbook"/>
                <a:sym typeface="Century Schoolbook"/>
              </a:rPr>
              <a:t>Marc Prufer’s hand-drawn plans for restoration</a:t>
            </a:r>
            <a:endParaRPr sz="1900">
              <a:solidFill>
                <a:srgbClr val="B7B7B7"/>
              </a:solidFill>
              <a:latin typeface="Century Schoolbook"/>
              <a:ea typeface="Century Schoolbook"/>
              <a:cs typeface="Century Schoolbook"/>
              <a:sym typeface="Century Schoolbook"/>
            </a:endParaRPr>
          </a:p>
          <a:p>
            <a:pPr marL="457200" lvl="0" indent="-349250" algn="l" rtl="0">
              <a:lnSpc>
                <a:spcPct val="150000"/>
              </a:lnSpc>
              <a:spcBef>
                <a:spcPts val="0"/>
              </a:spcBef>
              <a:spcAft>
                <a:spcPts val="0"/>
              </a:spcAft>
              <a:buClr>
                <a:srgbClr val="F3F3F3"/>
              </a:buClr>
              <a:buSzPts val="1900"/>
              <a:buFont typeface="Century Schoolbook"/>
              <a:buChar char="-"/>
            </a:pPr>
            <a:r>
              <a:rPr lang="en" sz="1900">
                <a:solidFill>
                  <a:srgbClr val="F3F3F3"/>
                </a:solidFill>
                <a:latin typeface="Century Schoolbook"/>
                <a:ea typeface="Century Schoolbook"/>
                <a:cs typeface="Century Schoolbook"/>
                <a:sym typeface="Century Schoolbook"/>
              </a:rPr>
              <a:t>Community Preservation Act (CPA) Funding: </a:t>
            </a:r>
            <a:r>
              <a:rPr lang="en" sz="1900">
                <a:solidFill>
                  <a:srgbClr val="B7B7B7"/>
                </a:solidFill>
                <a:latin typeface="Century Schoolbook"/>
                <a:ea typeface="Century Schoolbook"/>
                <a:cs typeface="Century Schoolbook"/>
                <a:sym typeface="Century Schoolbook"/>
              </a:rPr>
              <a:t>phases one- four</a:t>
            </a:r>
            <a:endParaRPr sz="1900">
              <a:solidFill>
                <a:srgbClr val="B7B7B7"/>
              </a:solidFill>
              <a:latin typeface="Century Schoolbook"/>
              <a:ea typeface="Century Schoolbook"/>
              <a:cs typeface="Century Schoolbook"/>
              <a:sym typeface="Century Schoolbook"/>
            </a:endParaRPr>
          </a:p>
          <a:p>
            <a:pPr marL="457200" lvl="0" indent="-349250" algn="l" rtl="0">
              <a:lnSpc>
                <a:spcPct val="150000"/>
              </a:lnSpc>
              <a:spcBef>
                <a:spcPts val="0"/>
              </a:spcBef>
              <a:spcAft>
                <a:spcPts val="0"/>
              </a:spcAft>
              <a:buClr>
                <a:srgbClr val="F3F3F3"/>
              </a:buClr>
              <a:buSzPts val="1900"/>
              <a:buFont typeface="Century Schoolbook"/>
              <a:buChar char="-"/>
            </a:pPr>
            <a:r>
              <a:rPr lang="en" sz="1900">
                <a:solidFill>
                  <a:srgbClr val="F3F3F3"/>
                </a:solidFill>
                <a:latin typeface="Century Schoolbook"/>
                <a:ea typeface="Century Schoolbook"/>
                <a:cs typeface="Century Schoolbook"/>
                <a:sym typeface="Century Schoolbook"/>
              </a:rPr>
              <a:t>Niagara Hall Grand Opening Ceremony</a:t>
            </a:r>
            <a:endParaRPr sz="1900">
              <a:solidFill>
                <a:srgbClr val="F3F3F3"/>
              </a:solidFill>
              <a:latin typeface="Century Schoolbook"/>
              <a:ea typeface="Century Schoolbook"/>
              <a:cs typeface="Century Schoolbook"/>
              <a:sym typeface="Century Schoolbook"/>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32"/>
          <p:cNvPicPr preferRelativeResize="0"/>
          <p:nvPr/>
        </p:nvPicPr>
        <p:blipFill>
          <a:blip r:embed="rId3">
            <a:alphaModFix/>
          </a:blip>
          <a:stretch>
            <a:fillRect/>
          </a:stretch>
        </p:blipFill>
        <p:spPr>
          <a:xfrm>
            <a:off x="1302075" y="119300"/>
            <a:ext cx="6539852" cy="490490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33"/>
          <p:cNvPicPr preferRelativeResize="0"/>
          <p:nvPr/>
        </p:nvPicPr>
        <p:blipFill>
          <a:blip r:embed="rId3">
            <a:alphaModFix/>
          </a:blip>
          <a:stretch>
            <a:fillRect/>
          </a:stretch>
        </p:blipFill>
        <p:spPr>
          <a:xfrm>
            <a:off x="4789697" y="732200"/>
            <a:ext cx="4407477" cy="3679072"/>
          </a:xfrm>
          <a:prstGeom prst="rect">
            <a:avLst/>
          </a:prstGeom>
          <a:noFill/>
          <a:ln>
            <a:noFill/>
          </a:ln>
        </p:spPr>
      </p:pic>
      <p:pic>
        <p:nvPicPr>
          <p:cNvPr id="167" name="Google Shape;167;p33"/>
          <p:cNvPicPr preferRelativeResize="0"/>
          <p:nvPr/>
        </p:nvPicPr>
        <p:blipFill>
          <a:blip r:embed="rId4">
            <a:alphaModFix/>
          </a:blip>
          <a:stretch>
            <a:fillRect/>
          </a:stretch>
        </p:blipFill>
        <p:spPr>
          <a:xfrm>
            <a:off x="-44550" y="732212"/>
            <a:ext cx="4834248" cy="367907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34"/>
          <p:cNvPicPr preferRelativeResize="0"/>
          <p:nvPr/>
        </p:nvPicPr>
        <p:blipFill>
          <a:blip r:embed="rId3">
            <a:alphaModFix/>
          </a:blip>
          <a:stretch>
            <a:fillRect/>
          </a:stretch>
        </p:blipFill>
        <p:spPr>
          <a:xfrm>
            <a:off x="1346200" y="152400"/>
            <a:ext cx="6451607" cy="483870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35"/>
          <p:cNvPicPr preferRelativeResize="0"/>
          <p:nvPr/>
        </p:nvPicPr>
        <p:blipFill>
          <a:blip r:embed="rId3">
            <a:alphaModFix/>
          </a:blip>
          <a:stretch>
            <a:fillRect/>
          </a:stretch>
        </p:blipFill>
        <p:spPr>
          <a:xfrm>
            <a:off x="1503325" y="152400"/>
            <a:ext cx="6451607" cy="483870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36"/>
          <p:cNvPicPr preferRelativeResize="0"/>
          <p:nvPr/>
        </p:nvPicPr>
        <p:blipFill>
          <a:blip r:embed="rId3">
            <a:alphaModFix/>
          </a:blip>
          <a:stretch>
            <a:fillRect/>
          </a:stretch>
        </p:blipFill>
        <p:spPr>
          <a:xfrm>
            <a:off x="3789575" y="601288"/>
            <a:ext cx="5254574" cy="3940927"/>
          </a:xfrm>
          <a:prstGeom prst="rect">
            <a:avLst/>
          </a:prstGeom>
          <a:noFill/>
          <a:ln>
            <a:noFill/>
          </a:ln>
        </p:spPr>
      </p:pic>
      <p:pic>
        <p:nvPicPr>
          <p:cNvPr id="183" name="Google Shape;183;p36"/>
          <p:cNvPicPr preferRelativeResize="0"/>
          <p:nvPr/>
        </p:nvPicPr>
        <p:blipFill>
          <a:blip r:embed="rId4">
            <a:alphaModFix/>
          </a:blip>
          <a:stretch>
            <a:fillRect/>
          </a:stretch>
        </p:blipFill>
        <p:spPr>
          <a:xfrm>
            <a:off x="209975" y="439125"/>
            <a:ext cx="3367475" cy="426527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37"/>
          <p:cNvPicPr preferRelativeResize="0"/>
          <p:nvPr/>
        </p:nvPicPr>
        <p:blipFill>
          <a:blip r:embed="rId3">
            <a:alphaModFix/>
          </a:blip>
          <a:stretch>
            <a:fillRect/>
          </a:stretch>
        </p:blipFill>
        <p:spPr>
          <a:xfrm>
            <a:off x="1526297" y="287475"/>
            <a:ext cx="6091402" cy="456855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8"/>
          <p:cNvPicPr preferRelativeResize="0"/>
          <p:nvPr/>
        </p:nvPicPr>
        <p:blipFill>
          <a:blip r:embed="rId3">
            <a:alphaModFix/>
          </a:blip>
          <a:stretch>
            <a:fillRect/>
          </a:stretch>
        </p:blipFill>
        <p:spPr>
          <a:xfrm>
            <a:off x="1404200" y="152400"/>
            <a:ext cx="6451599" cy="4838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39"/>
          <p:cNvPicPr preferRelativeResize="0"/>
          <p:nvPr/>
        </p:nvPicPr>
        <p:blipFill>
          <a:blip r:embed="rId3">
            <a:alphaModFix/>
          </a:blip>
          <a:stretch>
            <a:fillRect/>
          </a:stretch>
        </p:blipFill>
        <p:spPr>
          <a:xfrm>
            <a:off x="4823450" y="161325"/>
            <a:ext cx="4101325" cy="4631674"/>
          </a:xfrm>
          <a:prstGeom prst="rect">
            <a:avLst/>
          </a:prstGeom>
          <a:noFill/>
          <a:ln>
            <a:noFill/>
          </a:ln>
        </p:spPr>
      </p:pic>
      <p:pic>
        <p:nvPicPr>
          <p:cNvPr id="199" name="Google Shape;199;p39"/>
          <p:cNvPicPr preferRelativeResize="0"/>
          <p:nvPr/>
        </p:nvPicPr>
        <p:blipFill>
          <a:blip r:embed="rId4">
            <a:alphaModFix/>
          </a:blip>
          <a:stretch>
            <a:fillRect/>
          </a:stretch>
        </p:blipFill>
        <p:spPr>
          <a:xfrm>
            <a:off x="103025" y="707000"/>
            <a:ext cx="4720425" cy="354033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40"/>
          <p:cNvPicPr preferRelativeResize="0"/>
          <p:nvPr/>
        </p:nvPicPr>
        <p:blipFill>
          <a:blip r:embed="rId3">
            <a:alphaModFix/>
          </a:blip>
          <a:stretch>
            <a:fillRect/>
          </a:stretch>
        </p:blipFill>
        <p:spPr>
          <a:xfrm>
            <a:off x="1346200" y="152400"/>
            <a:ext cx="6451599" cy="4838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41"/>
          <p:cNvPicPr preferRelativeResize="0"/>
          <p:nvPr/>
        </p:nvPicPr>
        <p:blipFill>
          <a:blip r:embed="rId3">
            <a:alphaModFix/>
          </a:blip>
          <a:stretch>
            <a:fillRect/>
          </a:stretch>
        </p:blipFill>
        <p:spPr>
          <a:xfrm>
            <a:off x="1225612" y="61963"/>
            <a:ext cx="6692777" cy="50195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p:nvPr/>
        </p:nvSpPr>
        <p:spPr>
          <a:xfrm>
            <a:off x="391200" y="252825"/>
            <a:ext cx="8236800" cy="4530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200" u="sng">
                <a:solidFill>
                  <a:srgbClr val="FFFFFF"/>
                </a:solidFill>
                <a:latin typeface="Century Schoolbook"/>
                <a:ea typeface="Century Schoolbook"/>
                <a:cs typeface="Century Schoolbook"/>
                <a:sym typeface="Century Schoolbook"/>
              </a:rPr>
              <a:t>How did </a:t>
            </a:r>
            <a:r>
              <a:rPr lang="en" sz="2200" b="1" u="sng">
                <a:solidFill>
                  <a:srgbClr val="FFFFFF"/>
                </a:solidFill>
                <a:latin typeface="Century Schoolbook"/>
                <a:ea typeface="Century Schoolbook"/>
                <a:cs typeface="Century Schoolbook"/>
                <a:sym typeface="Century Schoolbook"/>
              </a:rPr>
              <a:t>CPC</a:t>
            </a:r>
            <a:r>
              <a:rPr lang="en" sz="2200" u="sng">
                <a:solidFill>
                  <a:srgbClr val="FFFFFF"/>
                </a:solidFill>
                <a:latin typeface="Century Schoolbook"/>
                <a:ea typeface="Century Schoolbook"/>
                <a:cs typeface="Century Schoolbook"/>
                <a:sym typeface="Century Schoolbook"/>
              </a:rPr>
              <a:t> help this project?</a:t>
            </a:r>
            <a:endParaRPr sz="2200" u="sng">
              <a:solidFill>
                <a:srgbClr val="FFFFFF"/>
              </a:solidFill>
              <a:latin typeface="Century Schoolbook"/>
              <a:ea typeface="Century Schoolbook"/>
              <a:cs typeface="Century Schoolbook"/>
              <a:sym typeface="Century Schoolbook"/>
            </a:endParaRPr>
          </a:p>
          <a:p>
            <a:pPr marL="0" lvl="0" indent="0" algn="l" rtl="0">
              <a:lnSpc>
                <a:spcPct val="115000"/>
              </a:lnSpc>
              <a:spcBef>
                <a:spcPts val="0"/>
              </a:spcBef>
              <a:spcAft>
                <a:spcPts val="0"/>
              </a:spcAft>
              <a:buNone/>
            </a:pPr>
            <a:endParaRPr sz="2200">
              <a:solidFill>
                <a:srgbClr val="FFFFFF"/>
              </a:solidFill>
              <a:latin typeface="Century Schoolbook"/>
              <a:ea typeface="Century Schoolbook"/>
              <a:cs typeface="Century Schoolbook"/>
              <a:sym typeface="Century Schoolbook"/>
            </a:endParaRPr>
          </a:p>
          <a:p>
            <a:pPr marL="0" lvl="0" indent="0" algn="l" rtl="0">
              <a:lnSpc>
                <a:spcPct val="115000"/>
              </a:lnSpc>
              <a:spcBef>
                <a:spcPts val="0"/>
              </a:spcBef>
              <a:spcAft>
                <a:spcPts val="0"/>
              </a:spcAft>
              <a:buNone/>
            </a:pPr>
            <a:r>
              <a:rPr lang="en" sz="2200">
                <a:solidFill>
                  <a:srgbClr val="FFFFFF"/>
                </a:solidFill>
                <a:latin typeface="Century Schoolbook"/>
                <a:ea typeface="Century Schoolbook"/>
                <a:cs typeface="Century Schoolbook"/>
                <a:sym typeface="Century Schoolbook"/>
              </a:rPr>
              <a:t>The restoration was first funded by volunteer-lead </a:t>
            </a:r>
            <a:r>
              <a:rPr lang="en" sz="2200">
                <a:solidFill>
                  <a:srgbClr val="FF0000"/>
                </a:solidFill>
                <a:latin typeface="Century Schoolbook"/>
                <a:ea typeface="Century Schoolbook"/>
                <a:cs typeface="Century Schoolbook"/>
                <a:sym typeface="Century Schoolbook"/>
              </a:rPr>
              <a:t>fundraisers</a:t>
            </a:r>
            <a:r>
              <a:rPr lang="en" sz="2200">
                <a:solidFill>
                  <a:srgbClr val="CC0000"/>
                </a:solidFill>
                <a:latin typeface="Century Schoolbook"/>
                <a:ea typeface="Century Schoolbook"/>
                <a:cs typeface="Century Schoolbook"/>
                <a:sym typeface="Century Schoolbook"/>
              </a:rPr>
              <a:t> </a:t>
            </a:r>
            <a:r>
              <a:rPr lang="en" sz="2200">
                <a:solidFill>
                  <a:srgbClr val="FFFFFF"/>
                </a:solidFill>
                <a:latin typeface="Century Schoolbook"/>
                <a:ea typeface="Century Schoolbook"/>
                <a:cs typeface="Century Schoolbook"/>
                <a:sym typeface="Century Schoolbook"/>
              </a:rPr>
              <a:t>in town, </a:t>
            </a:r>
            <a:r>
              <a:rPr lang="en" sz="2200">
                <a:solidFill>
                  <a:srgbClr val="FF0000"/>
                </a:solidFill>
                <a:latin typeface="Century Schoolbook"/>
                <a:ea typeface="Century Schoolbook"/>
                <a:cs typeface="Century Schoolbook"/>
                <a:sym typeface="Century Schoolbook"/>
              </a:rPr>
              <a:t>public donations</a:t>
            </a:r>
            <a:r>
              <a:rPr lang="en" sz="2200">
                <a:solidFill>
                  <a:srgbClr val="FFFFFF"/>
                </a:solidFill>
                <a:latin typeface="Century Schoolbook"/>
                <a:ea typeface="Century Schoolbook"/>
                <a:cs typeface="Century Schoolbook"/>
                <a:sym typeface="Century Schoolbook"/>
              </a:rPr>
              <a:t>, and various donations from </a:t>
            </a:r>
            <a:r>
              <a:rPr lang="en" sz="2200">
                <a:solidFill>
                  <a:srgbClr val="FF0000"/>
                </a:solidFill>
                <a:latin typeface="Century Schoolbook"/>
                <a:ea typeface="Century Schoolbook"/>
                <a:cs typeface="Century Schoolbook"/>
                <a:sym typeface="Century Schoolbook"/>
              </a:rPr>
              <a:t>local businesses</a:t>
            </a:r>
            <a:r>
              <a:rPr lang="en" sz="2200">
                <a:solidFill>
                  <a:srgbClr val="FFFFFF"/>
                </a:solidFill>
                <a:latin typeface="Century Schoolbook"/>
                <a:ea typeface="Century Schoolbook"/>
                <a:cs typeface="Century Schoolbook"/>
                <a:sym typeface="Century Schoolbook"/>
              </a:rPr>
              <a:t>. </a:t>
            </a:r>
            <a:endParaRPr sz="2200">
              <a:solidFill>
                <a:srgbClr val="FFFFFF"/>
              </a:solidFill>
              <a:latin typeface="Century Schoolbook"/>
              <a:ea typeface="Century Schoolbook"/>
              <a:cs typeface="Century Schoolbook"/>
              <a:sym typeface="Century Schoolbook"/>
            </a:endParaRPr>
          </a:p>
          <a:p>
            <a:pPr marL="0" lvl="0" indent="0" algn="l" rtl="0">
              <a:lnSpc>
                <a:spcPct val="115000"/>
              </a:lnSpc>
              <a:spcBef>
                <a:spcPts val="0"/>
              </a:spcBef>
              <a:spcAft>
                <a:spcPts val="0"/>
              </a:spcAft>
              <a:buNone/>
            </a:pPr>
            <a:endParaRPr sz="2200">
              <a:solidFill>
                <a:srgbClr val="FFFFFF"/>
              </a:solidFill>
            </a:endParaRPr>
          </a:p>
          <a:p>
            <a:pPr marL="0" lvl="0" indent="0" algn="l" rtl="0">
              <a:lnSpc>
                <a:spcPct val="115000"/>
              </a:lnSpc>
              <a:spcBef>
                <a:spcPts val="0"/>
              </a:spcBef>
              <a:spcAft>
                <a:spcPts val="0"/>
              </a:spcAft>
              <a:buNone/>
            </a:pPr>
            <a:r>
              <a:rPr lang="en" sz="2200">
                <a:solidFill>
                  <a:srgbClr val="FFFFFF"/>
                </a:solidFill>
                <a:latin typeface="Century Schoolbook"/>
                <a:ea typeface="Century Schoolbook"/>
                <a:cs typeface="Century Schoolbook"/>
                <a:sym typeface="Century Schoolbook"/>
              </a:rPr>
              <a:t>Although these efforts were great, costs were high and funds were limited: restoration came to a halt. A </a:t>
            </a:r>
            <a:r>
              <a:rPr lang="en" sz="2200">
                <a:solidFill>
                  <a:srgbClr val="FF0000"/>
                </a:solidFill>
                <a:latin typeface="Century Schoolbook"/>
                <a:ea typeface="Century Schoolbook"/>
                <a:cs typeface="Century Schoolbook"/>
                <a:sym typeface="Century Schoolbook"/>
              </a:rPr>
              <a:t>grant</a:t>
            </a:r>
            <a:r>
              <a:rPr lang="en" sz="2200">
                <a:solidFill>
                  <a:srgbClr val="FFFFFF"/>
                </a:solidFill>
                <a:latin typeface="Century Schoolbook"/>
                <a:ea typeface="Century Schoolbook"/>
                <a:cs typeface="Century Schoolbook"/>
                <a:sym typeface="Century Schoolbook"/>
              </a:rPr>
              <a:t> was secured from former State Senator Cheryl Jacques for $50,000. These funds were utilized to transform the facade and two sides back to their original condition. Timing was on our side when the citizens of Millis adopted the </a:t>
            </a:r>
            <a:r>
              <a:rPr lang="en" sz="2200">
                <a:solidFill>
                  <a:srgbClr val="FF0000"/>
                </a:solidFill>
                <a:latin typeface="Century Schoolbook"/>
                <a:ea typeface="Century Schoolbook"/>
                <a:cs typeface="Century Schoolbook"/>
                <a:sym typeface="Century Schoolbook"/>
              </a:rPr>
              <a:t>CPC Act</a:t>
            </a:r>
            <a:r>
              <a:rPr lang="en" sz="2200">
                <a:solidFill>
                  <a:srgbClr val="FFFFFF"/>
                </a:solidFill>
                <a:latin typeface="Century Schoolbook"/>
                <a:ea typeface="Century Schoolbook"/>
                <a:cs typeface="Century Schoolbook"/>
                <a:sym typeface="Century Schoolbook"/>
              </a:rPr>
              <a:t> in 1999.</a:t>
            </a:r>
            <a:endParaRPr sz="2200">
              <a:solidFill>
                <a:srgbClr val="FFFFFF"/>
              </a:solidFill>
              <a:latin typeface="Century Schoolbook"/>
              <a:ea typeface="Century Schoolbook"/>
              <a:cs typeface="Century Schoolbook"/>
              <a:sym typeface="Century Schoolbook"/>
            </a:endParaRPr>
          </a:p>
          <a:p>
            <a:pPr marL="0" lvl="0" indent="0" algn="l" rtl="0">
              <a:spcBef>
                <a:spcPts val="0"/>
              </a:spcBef>
              <a:spcAft>
                <a:spcPts val="0"/>
              </a:spcAft>
              <a:buNone/>
            </a:pPr>
            <a:endParaRPr sz="2400">
              <a:solidFill>
                <a:srgbClr val="FFFFFF"/>
              </a:solidFill>
            </a:endParaRPr>
          </a:p>
          <a:p>
            <a:pPr marL="0" lvl="0" indent="0" algn="l" rtl="0">
              <a:spcBef>
                <a:spcPts val="0"/>
              </a:spcBef>
              <a:spcAft>
                <a:spcPts val="0"/>
              </a:spcAft>
              <a:buNone/>
            </a:pPr>
            <a:endParaRPr sz="2400">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42"/>
          <p:cNvPicPr preferRelativeResize="0"/>
          <p:nvPr/>
        </p:nvPicPr>
        <p:blipFill>
          <a:blip r:embed="rId3">
            <a:alphaModFix/>
          </a:blip>
          <a:stretch>
            <a:fillRect/>
          </a:stretch>
        </p:blipFill>
        <p:spPr>
          <a:xfrm>
            <a:off x="1239425" y="161988"/>
            <a:ext cx="6426025" cy="481952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43"/>
          <p:cNvPicPr preferRelativeResize="0"/>
          <p:nvPr/>
        </p:nvPicPr>
        <p:blipFill>
          <a:blip r:embed="rId3">
            <a:alphaModFix/>
          </a:blip>
          <a:stretch>
            <a:fillRect/>
          </a:stretch>
        </p:blipFill>
        <p:spPr>
          <a:xfrm>
            <a:off x="152400" y="152400"/>
            <a:ext cx="6451599" cy="48387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44"/>
          <p:cNvPicPr preferRelativeResize="0"/>
          <p:nvPr/>
        </p:nvPicPr>
        <p:blipFill>
          <a:blip r:embed="rId3">
            <a:alphaModFix/>
          </a:blip>
          <a:stretch>
            <a:fillRect/>
          </a:stretch>
        </p:blipFill>
        <p:spPr>
          <a:xfrm>
            <a:off x="1346200" y="152400"/>
            <a:ext cx="6451598" cy="483869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45"/>
          <p:cNvPicPr preferRelativeResize="0"/>
          <p:nvPr/>
        </p:nvPicPr>
        <p:blipFill>
          <a:blip r:embed="rId3">
            <a:alphaModFix/>
          </a:blip>
          <a:stretch>
            <a:fillRect/>
          </a:stretch>
        </p:blipFill>
        <p:spPr>
          <a:xfrm>
            <a:off x="1231937" y="147075"/>
            <a:ext cx="6680125" cy="484935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46"/>
          <p:cNvPicPr preferRelativeResize="0"/>
          <p:nvPr/>
        </p:nvPicPr>
        <p:blipFill>
          <a:blip r:embed="rId3">
            <a:alphaModFix/>
          </a:blip>
          <a:stretch>
            <a:fillRect/>
          </a:stretch>
        </p:blipFill>
        <p:spPr>
          <a:xfrm>
            <a:off x="1346200" y="152400"/>
            <a:ext cx="6451599" cy="4838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47"/>
          <p:cNvPicPr preferRelativeResize="0"/>
          <p:nvPr/>
        </p:nvPicPr>
        <p:blipFill>
          <a:blip r:embed="rId3">
            <a:alphaModFix/>
          </a:blip>
          <a:stretch>
            <a:fillRect/>
          </a:stretch>
        </p:blipFill>
        <p:spPr>
          <a:xfrm>
            <a:off x="1346200" y="152400"/>
            <a:ext cx="6451599" cy="48387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48"/>
          <p:cNvPicPr preferRelativeResize="0"/>
          <p:nvPr/>
        </p:nvPicPr>
        <p:blipFill>
          <a:blip r:embed="rId3">
            <a:alphaModFix/>
          </a:blip>
          <a:stretch>
            <a:fillRect/>
          </a:stretch>
        </p:blipFill>
        <p:spPr>
          <a:xfrm>
            <a:off x="1346200" y="152400"/>
            <a:ext cx="6451599" cy="48387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49"/>
          <p:cNvPicPr preferRelativeResize="0"/>
          <p:nvPr/>
        </p:nvPicPr>
        <p:blipFill>
          <a:blip r:embed="rId3">
            <a:alphaModFix/>
          </a:blip>
          <a:stretch>
            <a:fillRect/>
          </a:stretch>
        </p:blipFill>
        <p:spPr>
          <a:xfrm>
            <a:off x="1305375" y="121775"/>
            <a:ext cx="6533247" cy="489994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50"/>
          <p:cNvPicPr preferRelativeResize="0"/>
          <p:nvPr/>
        </p:nvPicPr>
        <p:blipFill>
          <a:blip r:embed="rId3">
            <a:alphaModFix/>
          </a:blip>
          <a:stretch>
            <a:fillRect/>
          </a:stretch>
        </p:blipFill>
        <p:spPr>
          <a:xfrm>
            <a:off x="3053562" y="1053325"/>
            <a:ext cx="3036873" cy="3036848"/>
          </a:xfrm>
          <a:prstGeom prst="rect">
            <a:avLst/>
          </a:prstGeom>
          <a:noFill/>
          <a:ln>
            <a:noFill/>
          </a:ln>
        </p:spPr>
      </p:pic>
      <p:pic>
        <p:nvPicPr>
          <p:cNvPr id="255" name="Google Shape;255;p50"/>
          <p:cNvPicPr preferRelativeResize="0"/>
          <p:nvPr/>
        </p:nvPicPr>
        <p:blipFill>
          <a:blip r:embed="rId4">
            <a:alphaModFix/>
          </a:blip>
          <a:stretch>
            <a:fillRect/>
          </a:stretch>
        </p:blipFill>
        <p:spPr>
          <a:xfrm>
            <a:off x="6090450" y="1053313"/>
            <a:ext cx="3036873" cy="3036873"/>
          </a:xfrm>
          <a:prstGeom prst="rect">
            <a:avLst/>
          </a:prstGeom>
          <a:noFill/>
          <a:ln>
            <a:noFill/>
          </a:ln>
        </p:spPr>
      </p:pic>
      <p:pic>
        <p:nvPicPr>
          <p:cNvPr id="256" name="Google Shape;256;p50"/>
          <p:cNvPicPr preferRelativeResize="0"/>
          <p:nvPr/>
        </p:nvPicPr>
        <p:blipFill>
          <a:blip r:embed="rId5">
            <a:alphaModFix/>
          </a:blip>
          <a:stretch>
            <a:fillRect/>
          </a:stretch>
        </p:blipFill>
        <p:spPr>
          <a:xfrm>
            <a:off x="0" y="1053337"/>
            <a:ext cx="3036873" cy="303684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51"/>
          <p:cNvPicPr preferRelativeResize="0"/>
          <p:nvPr/>
        </p:nvPicPr>
        <p:blipFill>
          <a:blip r:embed="rId3">
            <a:alphaModFix/>
          </a:blip>
          <a:stretch>
            <a:fillRect/>
          </a:stretch>
        </p:blipFill>
        <p:spPr>
          <a:xfrm>
            <a:off x="2000250" y="0"/>
            <a:ext cx="5143499" cy="51434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graphicFrame>
        <p:nvGraphicFramePr>
          <p:cNvPr id="73" name="Google Shape;73;p16"/>
          <p:cNvGraphicFramePr/>
          <p:nvPr/>
        </p:nvGraphicFramePr>
        <p:xfrm>
          <a:off x="0" y="478525"/>
          <a:ext cx="9144000" cy="4236190"/>
        </p:xfrm>
        <a:graphic>
          <a:graphicData uri="http://schemas.openxmlformats.org/drawingml/2006/table">
            <a:tbl>
              <a:tblPr>
                <a:noFill/>
                <a:tableStyleId>{F5242FF6-2B42-4AAA-95A8-69AAA6C0641C}</a:tableStyleId>
              </a:tblPr>
              <a:tblGrid>
                <a:gridCol w="1220175"/>
                <a:gridCol w="802025"/>
                <a:gridCol w="4037075"/>
                <a:gridCol w="1414950"/>
                <a:gridCol w="1669775"/>
              </a:tblGrid>
              <a:tr h="517750">
                <a:tc>
                  <a:txBody>
                    <a:bodyPr/>
                    <a:lstStyle/>
                    <a:p>
                      <a:pPr marL="0" lvl="0" indent="0" algn="l" rtl="0">
                        <a:spcBef>
                          <a:spcPts val="0"/>
                        </a:spcBef>
                        <a:spcAft>
                          <a:spcPts val="0"/>
                        </a:spcAft>
                        <a:buNone/>
                      </a:pPr>
                      <a:r>
                        <a:rPr lang="en">
                          <a:solidFill>
                            <a:srgbClr val="FFFFFF"/>
                          </a:solidFill>
                          <a:latin typeface="Playfair Display"/>
                          <a:ea typeface="Playfair Display"/>
                          <a:cs typeface="Playfair Display"/>
                          <a:sym typeface="Playfair Display"/>
                        </a:rPr>
                        <a:t>Month/Year</a:t>
                      </a:r>
                      <a:endParaRPr>
                        <a:solidFill>
                          <a:srgbClr val="FFFFFF"/>
                        </a:solidFill>
                        <a:latin typeface="Playfair Display"/>
                        <a:ea typeface="Playfair Display"/>
                        <a:cs typeface="Playfair Display"/>
                        <a:sym typeface="Playfair Display"/>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Playfair Display"/>
                          <a:ea typeface="Playfair Display"/>
                          <a:cs typeface="Playfair Display"/>
                          <a:sym typeface="Playfair Display"/>
                        </a:rPr>
                        <a:t>Phase</a:t>
                      </a:r>
                      <a:endParaRPr>
                        <a:solidFill>
                          <a:srgbClr val="FFFFFF"/>
                        </a:solidFill>
                        <a:latin typeface="Playfair Display"/>
                        <a:ea typeface="Playfair Display"/>
                        <a:cs typeface="Playfair Display"/>
                        <a:sym typeface="Playfair Display"/>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Playfair Display"/>
                          <a:ea typeface="Playfair Display"/>
                          <a:cs typeface="Playfair Display"/>
                          <a:sym typeface="Playfair Display"/>
                        </a:rPr>
                        <a:t>Description of Contracted Work* </a:t>
                      </a:r>
                      <a:endParaRPr>
                        <a:solidFill>
                          <a:srgbClr val="FFFFFF"/>
                        </a:solidFill>
                        <a:latin typeface="Playfair Display"/>
                        <a:ea typeface="Playfair Display"/>
                        <a:cs typeface="Playfair Display"/>
                        <a:sym typeface="Playfair Display"/>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Playfair Display"/>
                          <a:ea typeface="Playfair Display"/>
                          <a:cs typeface="Playfair Display"/>
                          <a:sym typeface="Playfair Display"/>
                        </a:rPr>
                        <a:t>Public Funding Amount</a:t>
                      </a:r>
                      <a:endParaRPr>
                        <a:solidFill>
                          <a:srgbClr val="FFFFFF"/>
                        </a:solidFill>
                        <a:latin typeface="Playfair Display"/>
                        <a:ea typeface="Playfair Display"/>
                        <a:cs typeface="Playfair Display"/>
                        <a:sym typeface="Playfair Display"/>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Playfair Display"/>
                          <a:ea typeface="Playfair Display"/>
                          <a:cs typeface="Playfair Display"/>
                          <a:sym typeface="Playfair Display"/>
                        </a:rPr>
                        <a:t>Estimate Value of Free Work</a:t>
                      </a:r>
                      <a:endParaRPr>
                        <a:solidFill>
                          <a:srgbClr val="FFFFFF"/>
                        </a:solidFill>
                        <a:latin typeface="Playfair Display"/>
                        <a:ea typeface="Playfair Display"/>
                        <a:cs typeface="Playfair Display"/>
                        <a:sym typeface="Playfair Display"/>
                      </a:endParaRPr>
                    </a:p>
                  </a:txBody>
                  <a:tcPr marL="91425" marR="91425" marT="91425" marB="91425"/>
                </a:tc>
              </a:tr>
              <a:tr h="517750">
                <a:tc>
                  <a:txBody>
                    <a:bodyPr/>
                    <a:lstStyle/>
                    <a:p>
                      <a:pPr marL="0" lvl="0" indent="0" algn="l" rtl="0">
                        <a:spcBef>
                          <a:spcPts val="0"/>
                        </a:spcBef>
                        <a:spcAft>
                          <a:spcPts val="0"/>
                        </a:spcAft>
                        <a:buNone/>
                      </a:pPr>
                      <a:r>
                        <a:rPr lang="en">
                          <a:solidFill>
                            <a:srgbClr val="FFFFFF"/>
                          </a:solidFill>
                          <a:latin typeface="Playfair Display"/>
                          <a:ea typeface="Playfair Display"/>
                          <a:cs typeface="Playfair Display"/>
                          <a:sym typeface="Playfair Display"/>
                        </a:rPr>
                        <a:t>Jun-09</a:t>
                      </a:r>
                      <a:endParaRPr>
                        <a:solidFill>
                          <a:srgbClr val="FFFFFF"/>
                        </a:solidFill>
                        <a:latin typeface="Playfair Display"/>
                        <a:ea typeface="Playfair Display"/>
                        <a:cs typeface="Playfair Display"/>
                        <a:sym typeface="Playfair Display"/>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Playfair Display"/>
                          <a:ea typeface="Playfair Display"/>
                          <a:cs typeface="Playfair Display"/>
                          <a:sym typeface="Playfair Display"/>
                        </a:rPr>
                        <a:t>1</a:t>
                      </a:r>
                      <a:endParaRPr>
                        <a:solidFill>
                          <a:srgbClr val="FFFFFF"/>
                        </a:solidFill>
                        <a:latin typeface="Playfair Display"/>
                        <a:ea typeface="Playfair Display"/>
                        <a:cs typeface="Playfair Display"/>
                        <a:sym typeface="Playfair Display"/>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Playfair Display"/>
                          <a:ea typeface="Playfair Display"/>
                          <a:cs typeface="Playfair Display"/>
                          <a:sym typeface="Playfair Display"/>
                        </a:rPr>
                        <a:t>Foundation and plank floor on first floor</a:t>
                      </a:r>
                      <a:endParaRPr>
                        <a:solidFill>
                          <a:srgbClr val="FFFFFF"/>
                        </a:solidFill>
                        <a:latin typeface="Playfair Display"/>
                        <a:ea typeface="Playfair Display"/>
                        <a:cs typeface="Playfair Display"/>
                        <a:sym typeface="Playfair Display"/>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Playfair Display"/>
                          <a:ea typeface="Playfair Display"/>
                          <a:cs typeface="Playfair Display"/>
                          <a:sym typeface="Playfair Display"/>
                        </a:rPr>
                        <a:t>$60,000</a:t>
                      </a:r>
                      <a:endParaRPr>
                        <a:solidFill>
                          <a:srgbClr val="FFFFFF"/>
                        </a:solidFill>
                        <a:latin typeface="Playfair Display"/>
                        <a:ea typeface="Playfair Display"/>
                        <a:cs typeface="Playfair Display"/>
                        <a:sym typeface="Playfair Display"/>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Playfair Display"/>
                          <a:ea typeface="Playfair Display"/>
                          <a:cs typeface="Playfair Display"/>
                          <a:sym typeface="Playfair Display"/>
                        </a:rPr>
                        <a:t>$13,900</a:t>
                      </a:r>
                      <a:endParaRPr>
                        <a:solidFill>
                          <a:srgbClr val="FFFFFF"/>
                        </a:solidFill>
                        <a:latin typeface="Playfair Display"/>
                        <a:ea typeface="Playfair Display"/>
                        <a:cs typeface="Playfair Display"/>
                        <a:sym typeface="Playfair Display"/>
                      </a:endParaRPr>
                    </a:p>
                  </a:txBody>
                  <a:tcPr marL="91425" marR="91425" marT="91425" marB="91425"/>
                </a:tc>
              </a:tr>
              <a:tr h="605550">
                <a:tc>
                  <a:txBody>
                    <a:bodyPr/>
                    <a:lstStyle/>
                    <a:p>
                      <a:pPr marL="0" lvl="0" indent="0" algn="l" rtl="0">
                        <a:spcBef>
                          <a:spcPts val="0"/>
                        </a:spcBef>
                        <a:spcAft>
                          <a:spcPts val="0"/>
                        </a:spcAft>
                        <a:buNone/>
                      </a:pPr>
                      <a:r>
                        <a:rPr lang="en">
                          <a:solidFill>
                            <a:srgbClr val="FFFFFF"/>
                          </a:solidFill>
                          <a:latin typeface="Playfair Display"/>
                          <a:ea typeface="Playfair Display"/>
                          <a:cs typeface="Playfair Display"/>
                          <a:sym typeface="Playfair Display"/>
                        </a:rPr>
                        <a:t>Nov-11</a:t>
                      </a:r>
                      <a:endParaRPr>
                        <a:solidFill>
                          <a:srgbClr val="FFFFFF"/>
                        </a:solidFill>
                        <a:latin typeface="Playfair Display"/>
                        <a:ea typeface="Playfair Display"/>
                        <a:cs typeface="Playfair Display"/>
                        <a:sym typeface="Playfair Display"/>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Playfair Display"/>
                          <a:ea typeface="Playfair Display"/>
                          <a:cs typeface="Playfair Display"/>
                          <a:sym typeface="Playfair Display"/>
                        </a:rPr>
                        <a:t>2</a:t>
                      </a:r>
                      <a:endParaRPr>
                        <a:solidFill>
                          <a:srgbClr val="FFFFFF"/>
                        </a:solidFill>
                        <a:latin typeface="Playfair Display"/>
                        <a:ea typeface="Playfair Display"/>
                        <a:cs typeface="Playfair Display"/>
                        <a:sym typeface="Playfair Display"/>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Playfair Display"/>
                          <a:ea typeface="Playfair Display"/>
                          <a:cs typeface="Playfair Display"/>
                          <a:sym typeface="Playfair Display"/>
                        </a:rPr>
                        <a:t>Roofing, exterior siding, trim, windows, ramp and stair, exterior painting, misc.</a:t>
                      </a:r>
                      <a:endParaRPr>
                        <a:solidFill>
                          <a:srgbClr val="FFFFFF"/>
                        </a:solidFill>
                        <a:latin typeface="Playfair Display"/>
                        <a:ea typeface="Playfair Display"/>
                        <a:cs typeface="Playfair Display"/>
                        <a:sym typeface="Playfair Display"/>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Playfair Display"/>
                          <a:ea typeface="Playfair Display"/>
                          <a:cs typeface="Playfair Display"/>
                          <a:sym typeface="Playfair Display"/>
                        </a:rPr>
                        <a:t>$120,000</a:t>
                      </a:r>
                      <a:endParaRPr>
                        <a:solidFill>
                          <a:srgbClr val="FFFFFF"/>
                        </a:solidFill>
                        <a:latin typeface="Playfair Display"/>
                        <a:ea typeface="Playfair Display"/>
                        <a:cs typeface="Playfair Display"/>
                        <a:sym typeface="Playfair Display"/>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Playfair Display"/>
                          <a:ea typeface="Playfair Display"/>
                          <a:cs typeface="Playfair Display"/>
                          <a:sym typeface="Playfair Display"/>
                        </a:rPr>
                        <a:t>$84,700</a:t>
                      </a:r>
                      <a:endParaRPr>
                        <a:solidFill>
                          <a:srgbClr val="FFFFFF"/>
                        </a:solidFill>
                        <a:latin typeface="Playfair Display"/>
                        <a:ea typeface="Playfair Display"/>
                        <a:cs typeface="Playfair Display"/>
                        <a:sym typeface="Playfair Display"/>
                      </a:endParaRPr>
                    </a:p>
                  </a:txBody>
                  <a:tcPr marL="91425" marR="91425" marT="91425" marB="91425"/>
                </a:tc>
              </a:tr>
              <a:tr h="1370400">
                <a:tc>
                  <a:txBody>
                    <a:bodyPr/>
                    <a:lstStyle/>
                    <a:p>
                      <a:pPr marL="0" lvl="0" indent="0" algn="l" rtl="0">
                        <a:spcBef>
                          <a:spcPts val="0"/>
                        </a:spcBef>
                        <a:spcAft>
                          <a:spcPts val="0"/>
                        </a:spcAft>
                        <a:buNone/>
                      </a:pPr>
                      <a:r>
                        <a:rPr lang="en">
                          <a:solidFill>
                            <a:srgbClr val="FFFFFF"/>
                          </a:solidFill>
                          <a:latin typeface="Playfair Display"/>
                          <a:ea typeface="Playfair Display"/>
                          <a:cs typeface="Playfair Display"/>
                          <a:sym typeface="Playfair Display"/>
                        </a:rPr>
                        <a:t>May-14</a:t>
                      </a:r>
                      <a:endParaRPr>
                        <a:solidFill>
                          <a:srgbClr val="FFFFFF"/>
                        </a:solidFill>
                        <a:latin typeface="Playfair Display"/>
                        <a:ea typeface="Playfair Display"/>
                        <a:cs typeface="Playfair Display"/>
                        <a:sym typeface="Playfair Display"/>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Playfair Display"/>
                          <a:ea typeface="Playfair Display"/>
                          <a:cs typeface="Playfair Display"/>
                          <a:sym typeface="Playfair Display"/>
                        </a:rPr>
                        <a:t>3</a:t>
                      </a:r>
                      <a:endParaRPr>
                        <a:solidFill>
                          <a:srgbClr val="FFFFFF"/>
                        </a:solidFill>
                        <a:latin typeface="Playfair Display"/>
                        <a:ea typeface="Playfair Display"/>
                        <a:cs typeface="Playfair Display"/>
                        <a:sym typeface="Playfair Display"/>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Playfair Display"/>
                          <a:ea typeface="Playfair Display"/>
                          <a:cs typeface="Playfair Display"/>
                          <a:sym typeface="Playfair Display"/>
                        </a:rPr>
                        <a:t>HVAC, hose tower, side entry brackets &amp; awning, board &amp; plaster, finish stair, interior wiring &amp; partial installation</a:t>
                      </a:r>
                      <a:endParaRPr>
                        <a:solidFill>
                          <a:srgbClr val="FFFFFF"/>
                        </a:solidFill>
                        <a:latin typeface="Playfair Display"/>
                        <a:ea typeface="Playfair Display"/>
                        <a:cs typeface="Playfair Display"/>
                        <a:sym typeface="Playfair Display"/>
                      </a:endParaRPr>
                    </a:p>
                    <a:p>
                      <a:pPr marL="0" lvl="0" indent="0" algn="l" rtl="0">
                        <a:spcBef>
                          <a:spcPts val="0"/>
                        </a:spcBef>
                        <a:spcAft>
                          <a:spcPts val="0"/>
                        </a:spcAft>
                        <a:buNone/>
                      </a:pPr>
                      <a:r>
                        <a:rPr lang="en">
                          <a:solidFill>
                            <a:srgbClr val="FFFFFF"/>
                          </a:solidFill>
                          <a:latin typeface="Playfair Display"/>
                          <a:ea typeface="Playfair Display"/>
                          <a:cs typeface="Playfair Display"/>
                          <a:sym typeface="Playfair Display"/>
                        </a:rPr>
                        <a:t>Materials: wood flooring, partial lighting insulation, stair parts, doors, trim attic stair, misc. </a:t>
                      </a:r>
                      <a:endParaRPr>
                        <a:solidFill>
                          <a:srgbClr val="FFFFFF"/>
                        </a:solidFill>
                        <a:latin typeface="Playfair Display"/>
                        <a:ea typeface="Playfair Display"/>
                        <a:cs typeface="Playfair Display"/>
                        <a:sym typeface="Playfair Display"/>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Playfair Display"/>
                          <a:ea typeface="Playfair Display"/>
                          <a:cs typeface="Playfair Display"/>
                          <a:sym typeface="Playfair Display"/>
                        </a:rPr>
                        <a:t>$97,000</a:t>
                      </a:r>
                      <a:endParaRPr>
                        <a:solidFill>
                          <a:srgbClr val="FFFFFF"/>
                        </a:solidFill>
                        <a:latin typeface="Playfair Display"/>
                        <a:ea typeface="Playfair Display"/>
                        <a:cs typeface="Playfair Display"/>
                        <a:sym typeface="Playfair Display"/>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Playfair Display"/>
                          <a:ea typeface="Playfair Display"/>
                          <a:cs typeface="Playfair Display"/>
                          <a:sym typeface="Playfair Display"/>
                        </a:rPr>
                        <a:t>$147,550</a:t>
                      </a:r>
                      <a:endParaRPr>
                        <a:solidFill>
                          <a:srgbClr val="FFFFFF"/>
                        </a:solidFill>
                        <a:latin typeface="Playfair Display"/>
                        <a:ea typeface="Playfair Display"/>
                        <a:cs typeface="Playfair Display"/>
                        <a:sym typeface="Playfair Display"/>
                      </a:endParaRPr>
                    </a:p>
                  </a:txBody>
                  <a:tcPr marL="91425" marR="91425" marT="91425" marB="91425"/>
                </a:tc>
              </a:tr>
              <a:tr h="340775">
                <a:tc>
                  <a:txBody>
                    <a:bodyPr/>
                    <a:lstStyle/>
                    <a:p>
                      <a:pPr marL="0" lvl="0" indent="0" algn="l" rtl="0">
                        <a:spcBef>
                          <a:spcPts val="0"/>
                        </a:spcBef>
                        <a:spcAft>
                          <a:spcPts val="0"/>
                        </a:spcAft>
                        <a:buNone/>
                      </a:pPr>
                      <a:r>
                        <a:rPr lang="en">
                          <a:solidFill>
                            <a:srgbClr val="FFFFFF"/>
                          </a:solidFill>
                          <a:latin typeface="Playfair Display"/>
                          <a:ea typeface="Playfair Display"/>
                          <a:cs typeface="Playfair Display"/>
                          <a:sym typeface="Playfair Display"/>
                        </a:rPr>
                        <a:t>May-19</a:t>
                      </a:r>
                      <a:endParaRPr>
                        <a:solidFill>
                          <a:srgbClr val="FFFFFF"/>
                        </a:solidFill>
                        <a:latin typeface="Playfair Display"/>
                        <a:ea typeface="Playfair Display"/>
                        <a:cs typeface="Playfair Display"/>
                        <a:sym typeface="Playfair Display"/>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Playfair Display"/>
                          <a:ea typeface="Playfair Display"/>
                          <a:cs typeface="Playfair Display"/>
                          <a:sym typeface="Playfair Display"/>
                        </a:rPr>
                        <a:t>4</a:t>
                      </a:r>
                      <a:endParaRPr>
                        <a:solidFill>
                          <a:srgbClr val="FFFFFF"/>
                        </a:solidFill>
                        <a:latin typeface="Playfair Display"/>
                        <a:ea typeface="Playfair Display"/>
                        <a:cs typeface="Playfair Display"/>
                        <a:sym typeface="Playfair Display"/>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Playfair Display"/>
                          <a:ea typeface="Playfair Display"/>
                          <a:cs typeface="Playfair Display"/>
                          <a:sym typeface="Playfair Display"/>
                        </a:rPr>
                        <a:t>Lighting installation</a:t>
                      </a:r>
                      <a:endParaRPr>
                        <a:solidFill>
                          <a:srgbClr val="FFFFFF"/>
                        </a:solidFill>
                        <a:latin typeface="Playfair Display"/>
                        <a:ea typeface="Playfair Display"/>
                        <a:cs typeface="Playfair Display"/>
                        <a:sym typeface="Playfair Display"/>
                      </a:endParaRPr>
                    </a:p>
                    <a:p>
                      <a:pPr marL="0" lvl="0" indent="0" algn="l" rtl="0">
                        <a:spcBef>
                          <a:spcPts val="0"/>
                        </a:spcBef>
                        <a:spcAft>
                          <a:spcPts val="0"/>
                        </a:spcAft>
                        <a:buNone/>
                      </a:pPr>
                      <a:r>
                        <a:rPr lang="en">
                          <a:solidFill>
                            <a:srgbClr val="FFFFFF"/>
                          </a:solidFill>
                          <a:latin typeface="Playfair Display"/>
                          <a:ea typeface="Playfair Display"/>
                          <a:cs typeface="Playfair Display"/>
                          <a:sym typeface="Playfair Display"/>
                        </a:rPr>
                        <a:t>Materials: partial lighting fixtures, alarms, kitchen casework &amp; fixtures, trim, interior storms, glass for cases, misc. exhibits</a:t>
                      </a:r>
                      <a:endParaRPr>
                        <a:solidFill>
                          <a:srgbClr val="FFFFFF"/>
                        </a:solidFill>
                        <a:latin typeface="Playfair Display"/>
                        <a:ea typeface="Playfair Display"/>
                        <a:cs typeface="Playfair Display"/>
                        <a:sym typeface="Playfair Display"/>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Playfair Display"/>
                          <a:ea typeface="Playfair Display"/>
                          <a:cs typeface="Playfair Display"/>
                          <a:sym typeface="Playfair Display"/>
                        </a:rPr>
                        <a:t>$20,000</a:t>
                      </a:r>
                      <a:endParaRPr>
                        <a:solidFill>
                          <a:srgbClr val="FFFFFF"/>
                        </a:solidFill>
                        <a:latin typeface="Playfair Display"/>
                        <a:ea typeface="Playfair Display"/>
                        <a:cs typeface="Playfair Display"/>
                        <a:sym typeface="Playfair Display"/>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Playfair Display"/>
                          <a:ea typeface="Playfair Display"/>
                          <a:cs typeface="Playfair Display"/>
                          <a:sym typeface="Playfair Display"/>
                        </a:rPr>
                        <a:t>$4,500</a:t>
                      </a:r>
                      <a:endParaRPr>
                        <a:solidFill>
                          <a:srgbClr val="FFFFFF"/>
                        </a:solidFill>
                        <a:latin typeface="Playfair Display"/>
                        <a:ea typeface="Playfair Display"/>
                        <a:cs typeface="Playfair Display"/>
                        <a:sym typeface="Playfair Display"/>
                      </a:endParaRPr>
                    </a:p>
                  </a:txBody>
                  <a:tcPr marL="91425" marR="91425" marT="91425" marB="91425"/>
                </a:tc>
              </a:tr>
            </a:tbl>
          </a:graphicData>
        </a:graphic>
      </p:graphicFrame>
      <p:graphicFrame>
        <p:nvGraphicFramePr>
          <p:cNvPr id="74" name="Google Shape;74;p16"/>
          <p:cNvGraphicFramePr/>
          <p:nvPr/>
        </p:nvGraphicFramePr>
        <p:xfrm>
          <a:off x="2022200" y="4751100"/>
          <a:ext cx="7121825" cy="396210"/>
        </p:xfrm>
        <a:graphic>
          <a:graphicData uri="http://schemas.openxmlformats.org/drawingml/2006/table">
            <a:tbl>
              <a:tblPr>
                <a:noFill/>
                <a:tableStyleId>{F5242FF6-2B42-4AAA-95A8-69AAA6C0641C}</a:tableStyleId>
              </a:tblPr>
              <a:tblGrid>
                <a:gridCol w="4037075"/>
                <a:gridCol w="1414950"/>
                <a:gridCol w="1669800"/>
              </a:tblGrid>
              <a:tr h="381000">
                <a:tc>
                  <a:txBody>
                    <a:bodyPr/>
                    <a:lstStyle/>
                    <a:p>
                      <a:pPr marL="0" lvl="0" indent="0" algn="ctr" rtl="0">
                        <a:spcBef>
                          <a:spcPts val="0"/>
                        </a:spcBef>
                        <a:spcAft>
                          <a:spcPts val="0"/>
                        </a:spcAft>
                        <a:buNone/>
                      </a:pPr>
                      <a:r>
                        <a:rPr lang="en">
                          <a:solidFill>
                            <a:srgbClr val="FFFFFF"/>
                          </a:solidFill>
                          <a:latin typeface="Century Schoolbook"/>
                          <a:ea typeface="Century Schoolbook"/>
                          <a:cs typeface="Century Schoolbook"/>
                          <a:sym typeface="Century Schoolbook"/>
                        </a:rPr>
                        <a:t>Grand Total:</a:t>
                      </a:r>
                      <a:endParaRPr>
                        <a:solidFill>
                          <a:srgbClr val="FFFFFF"/>
                        </a:solidFill>
                        <a:latin typeface="Century Schoolbook"/>
                        <a:ea typeface="Century Schoolbook"/>
                        <a:cs typeface="Century Schoolbook"/>
                        <a:sym typeface="Century Schoolbook"/>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Century Schoolbook"/>
                          <a:ea typeface="Century Schoolbook"/>
                          <a:cs typeface="Century Schoolbook"/>
                          <a:sym typeface="Century Schoolbook"/>
                        </a:rPr>
                        <a:t>$297,000</a:t>
                      </a:r>
                      <a:endParaRPr>
                        <a:solidFill>
                          <a:srgbClr val="FFFFFF"/>
                        </a:solidFill>
                        <a:latin typeface="Century Schoolbook"/>
                        <a:ea typeface="Century Schoolbook"/>
                        <a:cs typeface="Century Schoolbook"/>
                        <a:sym typeface="Century Schoolbook"/>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Century Schoolbook"/>
                          <a:ea typeface="Century Schoolbook"/>
                          <a:cs typeface="Century Schoolbook"/>
                          <a:sym typeface="Century Schoolbook"/>
                        </a:rPr>
                        <a:t>$250,650</a:t>
                      </a:r>
                      <a:endParaRPr>
                        <a:solidFill>
                          <a:srgbClr val="FFFFFF"/>
                        </a:solidFill>
                        <a:latin typeface="Century Schoolbook"/>
                        <a:ea typeface="Century Schoolbook"/>
                        <a:cs typeface="Century Schoolbook"/>
                        <a:sym typeface="Century Schoolbook"/>
                      </a:endParaRPr>
                    </a:p>
                  </a:txBody>
                  <a:tcPr marL="91425" marR="91425" marT="91425" marB="91425"/>
                </a:tc>
              </a:tr>
            </a:tbl>
          </a:graphicData>
        </a:graphic>
      </p:graphicFrame>
      <p:sp>
        <p:nvSpPr>
          <p:cNvPr id="75" name="Google Shape;75;p16"/>
          <p:cNvSpPr txBox="1"/>
          <p:nvPr/>
        </p:nvSpPr>
        <p:spPr>
          <a:xfrm>
            <a:off x="2075700" y="0"/>
            <a:ext cx="4992600" cy="20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FFFFFF"/>
                </a:solidFill>
                <a:latin typeface="Century Schoolbook"/>
                <a:ea typeface="Century Schoolbook"/>
                <a:cs typeface="Century Schoolbook"/>
                <a:sym typeface="Century Schoolbook"/>
              </a:rPr>
              <a:t>Community Preservation Act (CPA) Funding:</a:t>
            </a:r>
            <a:endParaRPr sz="1600" b="1">
              <a:solidFill>
                <a:srgbClr val="FFFFFF"/>
              </a:solidFill>
              <a:latin typeface="Century Schoolbook"/>
              <a:ea typeface="Century Schoolbook"/>
              <a:cs typeface="Century Schoolbook"/>
              <a:sym typeface="Century Schoolbook"/>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52"/>
          <p:cNvPicPr preferRelativeResize="0"/>
          <p:nvPr/>
        </p:nvPicPr>
        <p:blipFill>
          <a:blip r:embed="rId3">
            <a:alphaModFix/>
          </a:blip>
          <a:stretch>
            <a:fillRect/>
          </a:stretch>
        </p:blipFill>
        <p:spPr>
          <a:xfrm>
            <a:off x="2673662" y="45000"/>
            <a:ext cx="3796680" cy="505349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53"/>
          <p:cNvPicPr preferRelativeResize="0"/>
          <p:nvPr/>
        </p:nvPicPr>
        <p:blipFill>
          <a:blip r:embed="rId3">
            <a:alphaModFix/>
          </a:blip>
          <a:stretch>
            <a:fillRect/>
          </a:stretch>
        </p:blipFill>
        <p:spPr>
          <a:xfrm>
            <a:off x="1515850" y="279636"/>
            <a:ext cx="6112300" cy="45842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54"/>
          <p:cNvPicPr preferRelativeResize="0"/>
          <p:nvPr/>
        </p:nvPicPr>
        <p:blipFill>
          <a:blip r:embed="rId3">
            <a:alphaModFix/>
          </a:blip>
          <a:stretch>
            <a:fillRect/>
          </a:stretch>
        </p:blipFill>
        <p:spPr>
          <a:xfrm>
            <a:off x="1346200" y="152400"/>
            <a:ext cx="6451599" cy="48387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55"/>
          <p:cNvPicPr preferRelativeResize="0"/>
          <p:nvPr/>
        </p:nvPicPr>
        <p:blipFill>
          <a:blip r:embed="rId3">
            <a:alphaModFix/>
          </a:blip>
          <a:stretch>
            <a:fillRect/>
          </a:stretch>
        </p:blipFill>
        <p:spPr>
          <a:xfrm>
            <a:off x="270938" y="152400"/>
            <a:ext cx="8602132" cy="48387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56"/>
          <p:cNvPicPr preferRelativeResize="0"/>
          <p:nvPr/>
        </p:nvPicPr>
        <p:blipFill>
          <a:blip r:embed="rId3">
            <a:alphaModFix/>
          </a:blip>
          <a:stretch>
            <a:fillRect/>
          </a:stretch>
        </p:blipFill>
        <p:spPr>
          <a:xfrm>
            <a:off x="1270350" y="95513"/>
            <a:ext cx="6603300" cy="49524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57"/>
          <p:cNvPicPr preferRelativeResize="0"/>
          <p:nvPr/>
        </p:nvPicPr>
        <p:blipFill>
          <a:blip r:embed="rId3">
            <a:alphaModFix/>
          </a:blip>
          <a:stretch>
            <a:fillRect/>
          </a:stretch>
        </p:blipFill>
        <p:spPr>
          <a:xfrm>
            <a:off x="442250" y="88038"/>
            <a:ext cx="3725576" cy="4967424"/>
          </a:xfrm>
          <a:prstGeom prst="rect">
            <a:avLst/>
          </a:prstGeom>
          <a:noFill/>
          <a:ln>
            <a:noFill/>
          </a:ln>
        </p:spPr>
      </p:pic>
      <p:pic>
        <p:nvPicPr>
          <p:cNvPr id="292" name="Google Shape;292;p57"/>
          <p:cNvPicPr preferRelativeResize="0"/>
          <p:nvPr/>
        </p:nvPicPr>
        <p:blipFill>
          <a:blip r:embed="rId4">
            <a:alphaModFix/>
          </a:blip>
          <a:stretch>
            <a:fillRect/>
          </a:stretch>
        </p:blipFill>
        <p:spPr>
          <a:xfrm>
            <a:off x="5009250" y="88046"/>
            <a:ext cx="3725576" cy="496741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58"/>
          <p:cNvPicPr preferRelativeResize="0"/>
          <p:nvPr/>
        </p:nvPicPr>
        <p:blipFill>
          <a:blip r:embed="rId3">
            <a:alphaModFix/>
          </a:blip>
          <a:stretch>
            <a:fillRect/>
          </a:stretch>
        </p:blipFill>
        <p:spPr>
          <a:xfrm>
            <a:off x="524225" y="152400"/>
            <a:ext cx="3629027" cy="4838702"/>
          </a:xfrm>
          <a:prstGeom prst="rect">
            <a:avLst/>
          </a:prstGeom>
          <a:noFill/>
          <a:ln>
            <a:noFill/>
          </a:ln>
        </p:spPr>
      </p:pic>
      <p:pic>
        <p:nvPicPr>
          <p:cNvPr id="298" name="Google Shape;298;p58"/>
          <p:cNvPicPr preferRelativeResize="0"/>
          <p:nvPr/>
        </p:nvPicPr>
        <p:blipFill>
          <a:blip r:embed="rId4">
            <a:alphaModFix/>
          </a:blip>
          <a:stretch>
            <a:fillRect/>
          </a:stretch>
        </p:blipFill>
        <p:spPr>
          <a:xfrm>
            <a:off x="4813802" y="152400"/>
            <a:ext cx="3629027" cy="483870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59"/>
          <p:cNvPicPr preferRelativeResize="0"/>
          <p:nvPr/>
        </p:nvPicPr>
        <p:blipFill>
          <a:blip r:embed="rId3">
            <a:alphaModFix/>
          </a:blip>
          <a:stretch>
            <a:fillRect/>
          </a:stretch>
        </p:blipFill>
        <p:spPr>
          <a:xfrm>
            <a:off x="152400" y="152400"/>
            <a:ext cx="3226678" cy="4838699"/>
          </a:xfrm>
          <a:prstGeom prst="rect">
            <a:avLst/>
          </a:prstGeom>
          <a:noFill/>
          <a:ln>
            <a:noFill/>
          </a:ln>
        </p:spPr>
      </p:pic>
      <p:pic>
        <p:nvPicPr>
          <p:cNvPr id="304" name="Google Shape;304;p59"/>
          <p:cNvPicPr preferRelativeResize="0"/>
          <p:nvPr/>
        </p:nvPicPr>
        <p:blipFill>
          <a:blip r:embed="rId4">
            <a:alphaModFix/>
          </a:blip>
          <a:stretch>
            <a:fillRect/>
          </a:stretch>
        </p:blipFill>
        <p:spPr>
          <a:xfrm>
            <a:off x="3476550" y="715413"/>
            <a:ext cx="5567502" cy="37126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60"/>
          <p:cNvPicPr preferRelativeResize="0"/>
          <p:nvPr/>
        </p:nvPicPr>
        <p:blipFill>
          <a:blip r:embed="rId3">
            <a:alphaModFix/>
          </a:blip>
          <a:stretch>
            <a:fillRect/>
          </a:stretch>
        </p:blipFill>
        <p:spPr>
          <a:xfrm>
            <a:off x="943963" y="152400"/>
            <a:ext cx="7256072" cy="483869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61"/>
          <p:cNvPicPr preferRelativeResize="0"/>
          <p:nvPr/>
        </p:nvPicPr>
        <p:blipFill>
          <a:blip r:embed="rId3">
            <a:alphaModFix/>
          </a:blip>
          <a:stretch>
            <a:fillRect/>
          </a:stretch>
        </p:blipFill>
        <p:spPr>
          <a:xfrm>
            <a:off x="943963" y="152400"/>
            <a:ext cx="7256072" cy="483869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graphicFrame>
        <p:nvGraphicFramePr>
          <p:cNvPr id="80" name="Google Shape;80;p17"/>
          <p:cNvGraphicFramePr/>
          <p:nvPr/>
        </p:nvGraphicFramePr>
        <p:xfrm>
          <a:off x="952500" y="680575"/>
          <a:ext cx="7239000" cy="2468790"/>
        </p:xfrm>
        <a:graphic>
          <a:graphicData uri="http://schemas.openxmlformats.org/drawingml/2006/table">
            <a:tbl>
              <a:tblPr>
                <a:noFill/>
                <a:tableStyleId>{F5242FF6-2B42-4AAA-95A8-69AAA6C0641C}</a:tableStyleId>
              </a:tblPr>
              <a:tblGrid>
                <a:gridCol w="1073425"/>
                <a:gridCol w="1536900"/>
                <a:gridCol w="2143100"/>
                <a:gridCol w="1153675"/>
                <a:gridCol w="1331900"/>
              </a:tblGrid>
              <a:tr h="381000">
                <a:tc>
                  <a:txBody>
                    <a:bodyPr/>
                    <a:lstStyle/>
                    <a:p>
                      <a:pPr marL="0" lvl="0" indent="0" algn="l" rtl="0">
                        <a:spcBef>
                          <a:spcPts val="0"/>
                        </a:spcBef>
                        <a:spcAft>
                          <a:spcPts val="0"/>
                        </a:spcAft>
                        <a:buNone/>
                      </a:pPr>
                      <a:endParaRPr>
                        <a:solidFill>
                          <a:srgbClr val="FFFFFF"/>
                        </a:solidFill>
                        <a:latin typeface="Century Schoolbook"/>
                        <a:ea typeface="Century Schoolbook"/>
                        <a:cs typeface="Century Schoolbook"/>
                        <a:sym typeface="Century Schoolbook"/>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Century Schoolbook"/>
                          <a:ea typeface="Century Schoolbook"/>
                          <a:cs typeface="Century Schoolbook"/>
                          <a:sym typeface="Century Schoolbook"/>
                        </a:rPr>
                        <a:t>Source:</a:t>
                      </a:r>
                      <a:endParaRPr>
                        <a:solidFill>
                          <a:srgbClr val="FFFFFF"/>
                        </a:solidFill>
                        <a:latin typeface="Century Schoolbook"/>
                        <a:ea typeface="Century Schoolbook"/>
                        <a:cs typeface="Century Schoolbook"/>
                        <a:sym typeface="Century Schoolbook"/>
                      </a:endParaRPr>
                    </a:p>
                  </a:txBody>
                  <a:tcPr marL="91425" marR="91425" marT="91425" marB="91425"/>
                </a:tc>
                <a:tc>
                  <a:txBody>
                    <a:bodyPr/>
                    <a:lstStyle/>
                    <a:p>
                      <a:pPr marL="0" lvl="0" indent="0" algn="ctr" rtl="0">
                        <a:spcBef>
                          <a:spcPts val="0"/>
                        </a:spcBef>
                        <a:spcAft>
                          <a:spcPts val="0"/>
                        </a:spcAft>
                        <a:buNone/>
                      </a:pPr>
                      <a:r>
                        <a:rPr lang="en">
                          <a:solidFill>
                            <a:srgbClr val="FFFFFF"/>
                          </a:solidFill>
                          <a:latin typeface="Century Schoolbook"/>
                          <a:ea typeface="Century Schoolbook"/>
                          <a:cs typeface="Century Schoolbook"/>
                          <a:sym typeface="Century Schoolbook"/>
                        </a:rPr>
                        <a:t>Description of Work:</a:t>
                      </a:r>
                      <a:endParaRPr>
                        <a:solidFill>
                          <a:srgbClr val="FFFFFF"/>
                        </a:solidFill>
                        <a:latin typeface="Century Schoolbook"/>
                        <a:ea typeface="Century Schoolbook"/>
                        <a:cs typeface="Century Schoolbook"/>
                        <a:sym typeface="Century Schoolbook"/>
                      </a:endParaRPr>
                    </a:p>
                  </a:txBody>
                  <a:tcPr marL="91425" marR="91425" marT="91425" marB="91425"/>
                </a:tc>
                <a:tc>
                  <a:txBody>
                    <a:bodyPr/>
                    <a:lstStyle/>
                    <a:p>
                      <a:pPr marL="0" lvl="0" indent="0" algn="ctr" rtl="0">
                        <a:spcBef>
                          <a:spcPts val="0"/>
                        </a:spcBef>
                        <a:spcAft>
                          <a:spcPts val="0"/>
                        </a:spcAft>
                        <a:buNone/>
                      </a:pPr>
                      <a:r>
                        <a:rPr lang="en">
                          <a:solidFill>
                            <a:srgbClr val="FFFFFF"/>
                          </a:solidFill>
                          <a:latin typeface="Century Schoolbook"/>
                          <a:ea typeface="Century Schoolbook"/>
                          <a:cs typeface="Century Schoolbook"/>
                          <a:sym typeface="Century Schoolbook"/>
                        </a:rPr>
                        <a:t>Public Funding:</a:t>
                      </a:r>
                      <a:endParaRPr>
                        <a:solidFill>
                          <a:srgbClr val="FFFFFF"/>
                        </a:solidFill>
                        <a:latin typeface="Century Schoolbook"/>
                        <a:ea typeface="Century Schoolbook"/>
                        <a:cs typeface="Century Schoolbook"/>
                        <a:sym typeface="Century Schoolbook"/>
                      </a:endParaRPr>
                    </a:p>
                  </a:txBody>
                  <a:tcPr marL="91425" marR="91425" marT="91425" marB="91425"/>
                </a:tc>
                <a:tc>
                  <a:txBody>
                    <a:bodyPr/>
                    <a:lstStyle/>
                    <a:p>
                      <a:pPr marL="0" lvl="0" indent="0" algn="ctr" rtl="0">
                        <a:spcBef>
                          <a:spcPts val="0"/>
                        </a:spcBef>
                        <a:spcAft>
                          <a:spcPts val="0"/>
                        </a:spcAft>
                        <a:buNone/>
                      </a:pPr>
                      <a:r>
                        <a:rPr lang="en">
                          <a:solidFill>
                            <a:srgbClr val="FFFFFF"/>
                          </a:solidFill>
                          <a:latin typeface="Century Schoolbook"/>
                          <a:ea typeface="Century Schoolbook"/>
                          <a:cs typeface="Century Schoolbook"/>
                          <a:sym typeface="Century Schoolbook"/>
                        </a:rPr>
                        <a:t>Estimate Value of Free Work:</a:t>
                      </a:r>
                      <a:endParaRPr>
                        <a:solidFill>
                          <a:srgbClr val="FFFFFF"/>
                        </a:solidFill>
                        <a:latin typeface="Century Schoolbook"/>
                        <a:ea typeface="Century Schoolbook"/>
                        <a:cs typeface="Century Schoolbook"/>
                        <a:sym typeface="Century Schoolbook"/>
                      </a:endParaRPr>
                    </a:p>
                  </a:txBody>
                  <a:tcPr marL="91425" marR="91425" marT="91425" marB="91425"/>
                </a:tc>
              </a:tr>
              <a:tr h="381000">
                <a:tc>
                  <a:txBody>
                    <a:bodyPr/>
                    <a:lstStyle/>
                    <a:p>
                      <a:pPr marL="0" lvl="0" indent="0" algn="l" rtl="0">
                        <a:spcBef>
                          <a:spcPts val="0"/>
                        </a:spcBef>
                        <a:spcAft>
                          <a:spcPts val="0"/>
                        </a:spcAft>
                        <a:buNone/>
                      </a:pPr>
                      <a:r>
                        <a:rPr lang="en">
                          <a:solidFill>
                            <a:srgbClr val="FFFFFF"/>
                          </a:solidFill>
                          <a:latin typeface="Century Schoolbook"/>
                          <a:ea typeface="Century Schoolbook"/>
                          <a:cs typeface="Century Schoolbook"/>
                          <a:sym typeface="Century Schoolbook"/>
                        </a:rPr>
                        <a:t>1998-1999</a:t>
                      </a:r>
                      <a:endParaRPr>
                        <a:solidFill>
                          <a:srgbClr val="FFFFFF"/>
                        </a:solidFill>
                        <a:latin typeface="Century Schoolbook"/>
                        <a:ea typeface="Century Schoolbook"/>
                        <a:cs typeface="Century Schoolbook"/>
                        <a:sym typeface="Century Schoolbook"/>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Century Schoolbook"/>
                          <a:ea typeface="Century Schoolbook"/>
                          <a:cs typeface="Century Schoolbook"/>
                          <a:sym typeface="Century Schoolbook"/>
                        </a:rPr>
                        <a:t>MA State Grant</a:t>
                      </a:r>
                      <a:endParaRPr>
                        <a:solidFill>
                          <a:srgbClr val="FFFFFF"/>
                        </a:solidFill>
                        <a:latin typeface="Century Schoolbook"/>
                        <a:ea typeface="Century Schoolbook"/>
                        <a:cs typeface="Century Schoolbook"/>
                        <a:sym typeface="Century Schoolbook"/>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Century Schoolbook"/>
                          <a:ea typeface="Century Schoolbook"/>
                          <a:cs typeface="Century Schoolbook"/>
                          <a:sym typeface="Century Schoolbook"/>
                        </a:rPr>
                        <a:t>Contracted: </a:t>
                      </a:r>
                      <a:endParaRPr>
                        <a:solidFill>
                          <a:srgbClr val="FFFFFF"/>
                        </a:solidFill>
                        <a:latin typeface="Century Schoolbook"/>
                        <a:ea typeface="Century Schoolbook"/>
                        <a:cs typeface="Century Schoolbook"/>
                        <a:sym typeface="Century Schoolbook"/>
                      </a:endParaRPr>
                    </a:p>
                    <a:p>
                      <a:pPr marL="0" lvl="0" indent="0" algn="l" rtl="0">
                        <a:spcBef>
                          <a:spcPts val="0"/>
                        </a:spcBef>
                        <a:spcAft>
                          <a:spcPts val="0"/>
                        </a:spcAft>
                        <a:buNone/>
                      </a:pPr>
                      <a:r>
                        <a:rPr lang="en">
                          <a:solidFill>
                            <a:srgbClr val="FFFFFF"/>
                          </a:solidFill>
                          <a:latin typeface="Century Schoolbook"/>
                          <a:ea typeface="Century Schoolbook"/>
                          <a:cs typeface="Century Schoolbook"/>
                          <a:sym typeface="Century Schoolbook"/>
                        </a:rPr>
                        <a:t>front facade restoration</a:t>
                      </a:r>
                      <a:endParaRPr>
                        <a:solidFill>
                          <a:srgbClr val="FFFFFF"/>
                        </a:solidFill>
                        <a:latin typeface="Century Schoolbook"/>
                        <a:ea typeface="Century Schoolbook"/>
                        <a:cs typeface="Century Schoolbook"/>
                        <a:sym typeface="Century Schoolbook"/>
                      </a:endParaRPr>
                    </a:p>
                    <a:p>
                      <a:pPr marL="0" lvl="0" indent="0" algn="l" rtl="0">
                        <a:spcBef>
                          <a:spcPts val="0"/>
                        </a:spcBef>
                        <a:spcAft>
                          <a:spcPts val="0"/>
                        </a:spcAft>
                        <a:buNone/>
                      </a:pPr>
                      <a:r>
                        <a:rPr lang="en">
                          <a:solidFill>
                            <a:srgbClr val="FFFFFF"/>
                          </a:solidFill>
                          <a:latin typeface="Century Schoolbook"/>
                          <a:ea typeface="Century Schoolbook"/>
                          <a:cs typeface="Century Schoolbook"/>
                          <a:sym typeface="Century Schoolbook"/>
                        </a:rPr>
                        <a:t>Pro Bono:</a:t>
                      </a:r>
                      <a:endParaRPr>
                        <a:solidFill>
                          <a:srgbClr val="FFFFFF"/>
                        </a:solidFill>
                        <a:latin typeface="Century Schoolbook"/>
                        <a:ea typeface="Century Schoolbook"/>
                        <a:cs typeface="Century Schoolbook"/>
                        <a:sym typeface="Century Schoolbook"/>
                      </a:endParaRPr>
                    </a:p>
                    <a:p>
                      <a:pPr marL="0" lvl="0" indent="0" algn="l" rtl="0">
                        <a:spcBef>
                          <a:spcPts val="0"/>
                        </a:spcBef>
                        <a:spcAft>
                          <a:spcPts val="0"/>
                        </a:spcAft>
                        <a:buNone/>
                      </a:pPr>
                      <a:r>
                        <a:rPr lang="en">
                          <a:solidFill>
                            <a:srgbClr val="FFFFFF"/>
                          </a:solidFill>
                          <a:latin typeface="Century Schoolbook"/>
                          <a:ea typeface="Century Schoolbook"/>
                          <a:cs typeface="Century Schoolbook"/>
                          <a:sym typeface="Century Schoolbook"/>
                        </a:rPr>
                        <a:t>Design- Prufer</a:t>
                      </a:r>
                      <a:endParaRPr>
                        <a:solidFill>
                          <a:srgbClr val="FFFFFF"/>
                        </a:solidFill>
                        <a:latin typeface="Century Schoolbook"/>
                        <a:ea typeface="Century Schoolbook"/>
                        <a:cs typeface="Century Schoolbook"/>
                        <a:sym typeface="Century Schoolbook"/>
                      </a:endParaRPr>
                    </a:p>
                    <a:p>
                      <a:pPr marL="0" lvl="0" indent="0" algn="l" rtl="0">
                        <a:spcBef>
                          <a:spcPts val="0"/>
                        </a:spcBef>
                        <a:spcAft>
                          <a:spcPts val="0"/>
                        </a:spcAft>
                        <a:buNone/>
                      </a:pPr>
                      <a:r>
                        <a:rPr lang="en">
                          <a:solidFill>
                            <a:srgbClr val="FFFFFF"/>
                          </a:solidFill>
                          <a:latin typeface="Century Schoolbook"/>
                          <a:ea typeface="Century Schoolbook"/>
                          <a:cs typeface="Century Schoolbook"/>
                          <a:sym typeface="Century Schoolbook"/>
                        </a:rPr>
                        <a:t>Oversight</a:t>
                      </a:r>
                      <a:endParaRPr>
                        <a:solidFill>
                          <a:srgbClr val="FFFFFF"/>
                        </a:solidFill>
                        <a:latin typeface="Century Schoolbook"/>
                        <a:ea typeface="Century Schoolbook"/>
                        <a:cs typeface="Century Schoolbook"/>
                        <a:sym typeface="Century Schoolbook"/>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Century Schoolbook"/>
                          <a:ea typeface="Century Schoolbook"/>
                          <a:cs typeface="Century Schoolbook"/>
                          <a:sym typeface="Century Schoolbook"/>
                        </a:rPr>
                        <a:t>$50,000</a:t>
                      </a:r>
                      <a:endParaRPr>
                        <a:solidFill>
                          <a:srgbClr val="FFFFFF"/>
                        </a:solidFill>
                        <a:latin typeface="Century Schoolbook"/>
                        <a:ea typeface="Century Schoolbook"/>
                        <a:cs typeface="Century Schoolbook"/>
                        <a:sym typeface="Century Schoolbook"/>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Century Schoolbook"/>
                          <a:ea typeface="Century Schoolbook"/>
                          <a:cs typeface="Century Schoolbook"/>
                          <a:sym typeface="Century Schoolbook"/>
                        </a:rPr>
                        <a:t>$9,500</a:t>
                      </a:r>
                      <a:endParaRPr>
                        <a:solidFill>
                          <a:srgbClr val="FFFFFF"/>
                        </a:solidFill>
                        <a:latin typeface="Century Schoolbook"/>
                        <a:ea typeface="Century Schoolbook"/>
                        <a:cs typeface="Century Schoolbook"/>
                        <a:sym typeface="Century Schoolbook"/>
                      </a:endParaRPr>
                    </a:p>
                  </a:txBody>
                  <a:tcPr marL="91425" marR="91425" marT="91425" marB="91425"/>
                </a:tc>
              </a:tr>
              <a:tr h="381000">
                <a:tc>
                  <a:txBody>
                    <a:bodyPr/>
                    <a:lstStyle/>
                    <a:p>
                      <a:pPr marL="0" lvl="0" indent="0" algn="l" rtl="0">
                        <a:spcBef>
                          <a:spcPts val="0"/>
                        </a:spcBef>
                        <a:spcAft>
                          <a:spcPts val="0"/>
                        </a:spcAft>
                        <a:buNone/>
                      </a:pPr>
                      <a:r>
                        <a:rPr lang="en">
                          <a:solidFill>
                            <a:srgbClr val="FFFFFF"/>
                          </a:solidFill>
                          <a:latin typeface="Century Schoolbook"/>
                          <a:ea typeface="Century Schoolbook"/>
                          <a:cs typeface="Century Schoolbook"/>
                          <a:sym typeface="Century Schoolbook"/>
                        </a:rPr>
                        <a:t>2011</a:t>
                      </a:r>
                      <a:endParaRPr>
                        <a:solidFill>
                          <a:srgbClr val="FFFFFF"/>
                        </a:solidFill>
                        <a:latin typeface="Century Schoolbook"/>
                        <a:ea typeface="Century Schoolbook"/>
                        <a:cs typeface="Century Schoolbook"/>
                        <a:sym typeface="Century Schoolbook"/>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Century Schoolbook"/>
                          <a:ea typeface="Century Schoolbook"/>
                          <a:cs typeface="Century Schoolbook"/>
                          <a:sym typeface="Century Schoolbook"/>
                        </a:rPr>
                        <a:t>MHC Gift Fund</a:t>
                      </a:r>
                      <a:endParaRPr>
                        <a:solidFill>
                          <a:srgbClr val="FFFFFF"/>
                        </a:solidFill>
                        <a:latin typeface="Century Schoolbook"/>
                        <a:ea typeface="Century Schoolbook"/>
                        <a:cs typeface="Century Schoolbook"/>
                        <a:sym typeface="Century Schoolbook"/>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Century Schoolbook"/>
                          <a:ea typeface="Century Schoolbook"/>
                          <a:cs typeface="Century Schoolbook"/>
                          <a:sym typeface="Century Schoolbook"/>
                        </a:rPr>
                        <a:t>MHC Members</a:t>
                      </a:r>
                      <a:endParaRPr>
                        <a:solidFill>
                          <a:srgbClr val="FFFFFF"/>
                        </a:solidFill>
                        <a:latin typeface="Century Schoolbook"/>
                        <a:ea typeface="Century Schoolbook"/>
                        <a:cs typeface="Century Schoolbook"/>
                        <a:sym typeface="Century Schoolbook"/>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Century Schoolbook"/>
                          <a:ea typeface="Century Schoolbook"/>
                          <a:cs typeface="Century Schoolbook"/>
                          <a:sym typeface="Century Schoolbook"/>
                        </a:rPr>
                        <a:t>Misc. </a:t>
                      </a:r>
                      <a:endParaRPr>
                        <a:solidFill>
                          <a:srgbClr val="FFFFFF"/>
                        </a:solidFill>
                        <a:latin typeface="Century Schoolbook"/>
                        <a:ea typeface="Century Schoolbook"/>
                        <a:cs typeface="Century Schoolbook"/>
                        <a:sym typeface="Century Schoolbook"/>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Century Schoolbook"/>
                          <a:ea typeface="Century Schoolbook"/>
                          <a:cs typeface="Century Schoolbook"/>
                          <a:sym typeface="Century Schoolbook"/>
                        </a:rPr>
                        <a:t>$6,404.40</a:t>
                      </a:r>
                      <a:endParaRPr>
                        <a:solidFill>
                          <a:srgbClr val="FFFFFF"/>
                        </a:solidFill>
                        <a:latin typeface="Century Schoolbook"/>
                        <a:ea typeface="Century Schoolbook"/>
                        <a:cs typeface="Century Schoolbook"/>
                        <a:sym typeface="Century Schoolbook"/>
                      </a:endParaRPr>
                    </a:p>
                  </a:txBody>
                  <a:tcPr marL="91425" marR="91425" marT="91425" marB="91425"/>
                </a:tc>
              </a:tr>
            </a:tbl>
          </a:graphicData>
        </a:graphic>
      </p:graphicFrame>
      <p:graphicFrame>
        <p:nvGraphicFramePr>
          <p:cNvPr id="81" name="Google Shape;81;p17"/>
          <p:cNvGraphicFramePr/>
          <p:nvPr/>
        </p:nvGraphicFramePr>
        <p:xfrm>
          <a:off x="952500" y="3386638"/>
          <a:ext cx="7239000" cy="1005780"/>
        </p:xfrm>
        <a:graphic>
          <a:graphicData uri="http://schemas.openxmlformats.org/drawingml/2006/table">
            <a:tbl>
              <a:tblPr>
                <a:noFill/>
                <a:tableStyleId>{F5242FF6-2B42-4AAA-95A8-69AAA6C0641C}</a:tableStyleId>
              </a:tblPr>
              <a:tblGrid>
                <a:gridCol w="2413000"/>
                <a:gridCol w="2413000"/>
                <a:gridCol w="2413000"/>
              </a:tblGrid>
              <a:tr h="381000">
                <a:tc>
                  <a:txBody>
                    <a:bodyPr/>
                    <a:lstStyle/>
                    <a:p>
                      <a:pPr marL="0" lvl="0" indent="0" algn="l" rtl="0">
                        <a:spcBef>
                          <a:spcPts val="0"/>
                        </a:spcBef>
                        <a:spcAft>
                          <a:spcPts val="0"/>
                        </a:spcAft>
                        <a:buNone/>
                      </a:pPr>
                      <a:r>
                        <a:rPr lang="en">
                          <a:solidFill>
                            <a:srgbClr val="FFFFFF"/>
                          </a:solidFill>
                          <a:latin typeface="Century Schoolbook"/>
                          <a:ea typeface="Century Schoolbook"/>
                          <a:cs typeface="Century Schoolbook"/>
                          <a:sym typeface="Century Schoolbook"/>
                        </a:rPr>
                        <a:t>TOTAL PROJECT FUNDING:</a:t>
                      </a:r>
                      <a:endParaRPr>
                        <a:solidFill>
                          <a:srgbClr val="FFFFFF"/>
                        </a:solidFill>
                        <a:latin typeface="Century Schoolbook"/>
                        <a:ea typeface="Century Schoolbook"/>
                        <a:cs typeface="Century Schoolbook"/>
                        <a:sym typeface="Century Schoolbook"/>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Century Schoolbook"/>
                          <a:ea typeface="Century Schoolbook"/>
                          <a:cs typeface="Century Schoolbook"/>
                          <a:sym typeface="Century Schoolbook"/>
                        </a:rPr>
                        <a:t>Public Funding Amount:</a:t>
                      </a:r>
                      <a:endParaRPr>
                        <a:solidFill>
                          <a:srgbClr val="FFFFFF"/>
                        </a:solidFill>
                        <a:latin typeface="Century Schoolbook"/>
                        <a:ea typeface="Century Schoolbook"/>
                        <a:cs typeface="Century Schoolbook"/>
                        <a:sym typeface="Century Schoolbook"/>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Century Schoolbook"/>
                          <a:ea typeface="Century Schoolbook"/>
                          <a:cs typeface="Century Schoolbook"/>
                          <a:sym typeface="Century Schoolbook"/>
                        </a:rPr>
                        <a:t>Estimate Value of Free Work:</a:t>
                      </a:r>
                      <a:endParaRPr>
                        <a:solidFill>
                          <a:srgbClr val="FFFFFF"/>
                        </a:solidFill>
                        <a:latin typeface="Century Schoolbook"/>
                        <a:ea typeface="Century Schoolbook"/>
                        <a:cs typeface="Century Schoolbook"/>
                        <a:sym typeface="Century Schoolbook"/>
                      </a:endParaRPr>
                    </a:p>
                  </a:txBody>
                  <a:tcPr marL="91425" marR="91425" marT="91425" marB="91425"/>
                </a:tc>
              </a:tr>
              <a:tr h="381000">
                <a:tc>
                  <a:txBody>
                    <a:bodyPr/>
                    <a:lstStyle/>
                    <a:p>
                      <a:pPr marL="0" lvl="0" indent="0" algn="l" rtl="0">
                        <a:spcBef>
                          <a:spcPts val="0"/>
                        </a:spcBef>
                        <a:spcAft>
                          <a:spcPts val="0"/>
                        </a:spcAft>
                        <a:buNone/>
                      </a:pPr>
                      <a:endParaRPr>
                        <a:solidFill>
                          <a:srgbClr val="FFFFFF"/>
                        </a:solidFill>
                        <a:latin typeface="Century Schoolbook"/>
                        <a:ea typeface="Century Schoolbook"/>
                        <a:cs typeface="Century Schoolbook"/>
                        <a:sym typeface="Century Schoolbook"/>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Century Schoolbook"/>
                          <a:ea typeface="Century Schoolbook"/>
                          <a:cs typeface="Century Schoolbook"/>
                          <a:sym typeface="Century Schoolbook"/>
                        </a:rPr>
                        <a:t>$347,000</a:t>
                      </a:r>
                      <a:endParaRPr>
                        <a:solidFill>
                          <a:srgbClr val="FFFFFF"/>
                        </a:solidFill>
                        <a:latin typeface="Century Schoolbook"/>
                        <a:ea typeface="Century Schoolbook"/>
                        <a:cs typeface="Century Schoolbook"/>
                        <a:sym typeface="Century Schoolbook"/>
                      </a:endParaRPr>
                    </a:p>
                  </a:txBody>
                  <a:tcPr marL="91425" marR="91425" marT="91425" marB="91425"/>
                </a:tc>
                <a:tc>
                  <a:txBody>
                    <a:bodyPr/>
                    <a:lstStyle/>
                    <a:p>
                      <a:pPr marL="0" lvl="0" indent="0" algn="l" rtl="0">
                        <a:spcBef>
                          <a:spcPts val="0"/>
                        </a:spcBef>
                        <a:spcAft>
                          <a:spcPts val="0"/>
                        </a:spcAft>
                        <a:buNone/>
                      </a:pPr>
                      <a:r>
                        <a:rPr lang="en">
                          <a:solidFill>
                            <a:srgbClr val="FFFFFF"/>
                          </a:solidFill>
                          <a:latin typeface="Century Schoolbook"/>
                          <a:ea typeface="Century Schoolbook"/>
                          <a:cs typeface="Century Schoolbook"/>
                          <a:sym typeface="Century Schoolbook"/>
                        </a:rPr>
                        <a:t>$266,554.40</a:t>
                      </a:r>
                      <a:endParaRPr>
                        <a:solidFill>
                          <a:srgbClr val="FFFFFF"/>
                        </a:solidFill>
                        <a:latin typeface="Century Schoolbook"/>
                        <a:ea typeface="Century Schoolbook"/>
                        <a:cs typeface="Century Schoolbook"/>
                        <a:sym typeface="Century Schoolbook"/>
                      </a:endParaRPr>
                    </a:p>
                  </a:txBody>
                  <a:tcPr marL="91425" marR="91425" marT="91425" marB="91425"/>
                </a:tc>
              </a:tr>
            </a:tbl>
          </a:graphicData>
        </a:graphic>
      </p:graphicFrame>
      <p:graphicFrame>
        <p:nvGraphicFramePr>
          <p:cNvPr id="82" name="Google Shape;82;p17"/>
          <p:cNvGraphicFramePr/>
          <p:nvPr/>
        </p:nvGraphicFramePr>
        <p:xfrm>
          <a:off x="952500" y="4585050"/>
          <a:ext cx="7239000" cy="396210"/>
        </p:xfrm>
        <a:graphic>
          <a:graphicData uri="http://schemas.openxmlformats.org/drawingml/2006/table">
            <a:tbl>
              <a:tblPr>
                <a:noFill/>
                <a:tableStyleId>{F5242FF6-2B42-4AAA-95A8-69AAA6C0641C}</a:tableStyleId>
              </a:tblPr>
              <a:tblGrid>
                <a:gridCol w="7239000"/>
              </a:tblGrid>
              <a:tr h="381000">
                <a:tc>
                  <a:txBody>
                    <a:bodyPr/>
                    <a:lstStyle/>
                    <a:p>
                      <a:pPr marL="0" lvl="0" indent="0" algn="ctr" rtl="0">
                        <a:spcBef>
                          <a:spcPts val="0"/>
                        </a:spcBef>
                        <a:spcAft>
                          <a:spcPts val="0"/>
                        </a:spcAft>
                        <a:buNone/>
                      </a:pPr>
                      <a:r>
                        <a:rPr lang="en">
                          <a:solidFill>
                            <a:srgbClr val="FFFFFF"/>
                          </a:solidFill>
                          <a:latin typeface="Century Schoolbook"/>
                          <a:ea typeface="Century Schoolbook"/>
                          <a:cs typeface="Century Schoolbook"/>
                          <a:sym typeface="Century Schoolbook"/>
                        </a:rPr>
                        <a:t>Projected Cost before Free Work: $613,554.40</a:t>
                      </a:r>
                      <a:endParaRPr>
                        <a:solidFill>
                          <a:srgbClr val="FFFFFF"/>
                        </a:solidFill>
                        <a:latin typeface="Century Schoolbook"/>
                        <a:ea typeface="Century Schoolbook"/>
                        <a:cs typeface="Century Schoolbook"/>
                        <a:sym typeface="Century Schoolbook"/>
                      </a:endParaRPr>
                    </a:p>
                  </a:txBody>
                  <a:tcPr marL="91425" marR="91425" marT="91425" marB="91425"/>
                </a:tc>
              </a:tr>
            </a:tbl>
          </a:graphicData>
        </a:graphic>
      </p:graphicFrame>
      <p:sp>
        <p:nvSpPr>
          <p:cNvPr id="83" name="Google Shape;83;p17"/>
          <p:cNvSpPr txBox="1"/>
          <p:nvPr/>
        </p:nvSpPr>
        <p:spPr>
          <a:xfrm>
            <a:off x="2784750" y="187250"/>
            <a:ext cx="3574500" cy="36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FFFFFF"/>
                </a:solidFill>
                <a:latin typeface="Century Schoolbook"/>
                <a:ea typeface="Century Schoolbook"/>
                <a:cs typeface="Century Schoolbook"/>
                <a:sym typeface="Century Schoolbook"/>
              </a:rPr>
              <a:t>Funding other than CPA:</a:t>
            </a:r>
            <a:endParaRPr sz="1600" b="1">
              <a:solidFill>
                <a:srgbClr val="FFFFFF"/>
              </a:solidFill>
              <a:latin typeface="Century Schoolbook"/>
              <a:ea typeface="Century Schoolbook"/>
              <a:cs typeface="Century Schoolbook"/>
              <a:sym typeface="Century Schoolbook"/>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62"/>
          <p:cNvPicPr preferRelativeResize="0"/>
          <p:nvPr/>
        </p:nvPicPr>
        <p:blipFill>
          <a:blip r:embed="rId3">
            <a:alphaModFix/>
          </a:blip>
          <a:stretch>
            <a:fillRect/>
          </a:stretch>
        </p:blipFill>
        <p:spPr>
          <a:xfrm>
            <a:off x="1346200" y="152400"/>
            <a:ext cx="6451599" cy="48387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63"/>
          <p:cNvPicPr preferRelativeResize="0"/>
          <p:nvPr/>
        </p:nvPicPr>
        <p:blipFill>
          <a:blip r:embed="rId3">
            <a:alphaModFix/>
          </a:blip>
          <a:stretch>
            <a:fillRect/>
          </a:stretch>
        </p:blipFill>
        <p:spPr>
          <a:xfrm>
            <a:off x="715425" y="0"/>
            <a:ext cx="7713150" cy="51434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64"/>
          <p:cNvPicPr preferRelativeResize="0"/>
          <p:nvPr/>
        </p:nvPicPr>
        <p:blipFill>
          <a:blip r:embed="rId3">
            <a:alphaModFix/>
          </a:blip>
          <a:stretch>
            <a:fillRect/>
          </a:stretch>
        </p:blipFill>
        <p:spPr>
          <a:xfrm>
            <a:off x="943963" y="152400"/>
            <a:ext cx="7256072" cy="483869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65"/>
          <p:cNvPicPr preferRelativeResize="0"/>
          <p:nvPr/>
        </p:nvPicPr>
        <p:blipFill>
          <a:blip r:embed="rId3">
            <a:alphaModFix/>
          </a:blip>
          <a:stretch>
            <a:fillRect/>
          </a:stretch>
        </p:blipFill>
        <p:spPr>
          <a:xfrm>
            <a:off x="943963" y="152400"/>
            <a:ext cx="7256072" cy="483869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66"/>
          <p:cNvPicPr preferRelativeResize="0"/>
          <p:nvPr/>
        </p:nvPicPr>
        <p:blipFill>
          <a:blip r:embed="rId3">
            <a:alphaModFix/>
          </a:blip>
          <a:stretch>
            <a:fillRect/>
          </a:stretch>
        </p:blipFill>
        <p:spPr>
          <a:xfrm>
            <a:off x="713325" y="0"/>
            <a:ext cx="7717348" cy="514349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67"/>
          <p:cNvPicPr preferRelativeResize="0"/>
          <p:nvPr/>
        </p:nvPicPr>
        <p:blipFill>
          <a:blip r:embed="rId3">
            <a:alphaModFix/>
          </a:blip>
          <a:stretch>
            <a:fillRect/>
          </a:stretch>
        </p:blipFill>
        <p:spPr>
          <a:xfrm>
            <a:off x="943963" y="152400"/>
            <a:ext cx="7256072" cy="483869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68"/>
          <p:cNvPicPr preferRelativeResize="0"/>
          <p:nvPr/>
        </p:nvPicPr>
        <p:blipFill>
          <a:blip r:embed="rId3">
            <a:alphaModFix/>
          </a:blip>
          <a:stretch>
            <a:fillRect/>
          </a:stretch>
        </p:blipFill>
        <p:spPr>
          <a:xfrm>
            <a:off x="943963" y="152400"/>
            <a:ext cx="7256072" cy="4838698"/>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69"/>
          <p:cNvPicPr preferRelativeResize="0"/>
          <p:nvPr/>
        </p:nvPicPr>
        <p:blipFill>
          <a:blip r:embed="rId3">
            <a:alphaModFix/>
          </a:blip>
          <a:stretch>
            <a:fillRect/>
          </a:stretch>
        </p:blipFill>
        <p:spPr>
          <a:xfrm>
            <a:off x="1093975" y="152400"/>
            <a:ext cx="3226678" cy="4838699"/>
          </a:xfrm>
          <a:prstGeom prst="rect">
            <a:avLst/>
          </a:prstGeom>
          <a:noFill/>
          <a:ln>
            <a:noFill/>
          </a:ln>
        </p:spPr>
      </p:pic>
      <p:pic>
        <p:nvPicPr>
          <p:cNvPr id="355" name="Google Shape;355;p69"/>
          <p:cNvPicPr preferRelativeResize="0"/>
          <p:nvPr/>
        </p:nvPicPr>
        <p:blipFill>
          <a:blip r:embed="rId4">
            <a:alphaModFix/>
          </a:blip>
          <a:stretch>
            <a:fillRect/>
          </a:stretch>
        </p:blipFill>
        <p:spPr>
          <a:xfrm>
            <a:off x="5428678" y="96175"/>
            <a:ext cx="3226678" cy="483869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70"/>
          <p:cNvPicPr preferRelativeResize="0"/>
          <p:nvPr/>
        </p:nvPicPr>
        <p:blipFill>
          <a:blip r:embed="rId3">
            <a:alphaModFix/>
          </a:blip>
          <a:stretch>
            <a:fillRect/>
          </a:stretch>
        </p:blipFill>
        <p:spPr>
          <a:xfrm rot="5400000">
            <a:off x="2014576" y="-1985929"/>
            <a:ext cx="5127250" cy="913159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71"/>
          <p:cNvSpPr txBox="1">
            <a:spLocks noGrp="1"/>
          </p:cNvSpPr>
          <p:nvPr>
            <p:ph type="title"/>
          </p:nvPr>
        </p:nvSpPr>
        <p:spPr>
          <a:xfrm>
            <a:off x="356275" y="1776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D966"/>
                </a:solidFill>
                <a:latin typeface="Century Schoolbook"/>
                <a:ea typeface="Century Schoolbook"/>
                <a:cs typeface="Century Schoolbook"/>
                <a:sym typeface="Century Schoolbook"/>
              </a:rPr>
              <a:t>Thank you</a:t>
            </a:r>
            <a:r>
              <a:rPr lang="en" sz="3000" b="1">
                <a:latin typeface="Century Schoolbook"/>
                <a:ea typeface="Century Schoolbook"/>
                <a:cs typeface="Century Schoolbook"/>
                <a:sym typeface="Century Schoolbook"/>
              </a:rPr>
              <a:t> </a:t>
            </a:r>
            <a:r>
              <a:rPr lang="en" sz="3000">
                <a:latin typeface="Century Schoolbook"/>
                <a:ea typeface="Century Schoolbook"/>
                <a:cs typeface="Century Schoolbook"/>
                <a:sym typeface="Century Schoolbook"/>
              </a:rPr>
              <a:t>to...</a:t>
            </a:r>
            <a:endParaRPr sz="3000">
              <a:latin typeface="Century Schoolbook"/>
              <a:ea typeface="Century Schoolbook"/>
              <a:cs typeface="Century Schoolbook"/>
              <a:sym typeface="Century Schoolbook"/>
            </a:endParaRPr>
          </a:p>
        </p:txBody>
      </p:sp>
      <p:sp>
        <p:nvSpPr>
          <p:cNvPr id="366" name="Google Shape;366;p71"/>
          <p:cNvSpPr txBox="1">
            <a:spLocks noGrp="1"/>
          </p:cNvSpPr>
          <p:nvPr>
            <p:ph type="body" idx="1"/>
          </p:nvPr>
        </p:nvSpPr>
        <p:spPr>
          <a:xfrm>
            <a:off x="71300" y="881725"/>
            <a:ext cx="5152800" cy="37911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rgbClr val="FFFFFF"/>
              </a:buClr>
              <a:buSzPts val="1700"/>
              <a:buFont typeface="Century Schoolbook"/>
              <a:buChar char="❖"/>
            </a:pPr>
            <a:r>
              <a:rPr lang="en" sz="1700">
                <a:solidFill>
                  <a:srgbClr val="FFFFFF"/>
                </a:solidFill>
                <a:latin typeface="Century Schoolbook"/>
                <a:ea typeface="Century Schoolbook"/>
                <a:cs typeface="Century Schoolbook"/>
                <a:sym typeface="Century Schoolbook"/>
              </a:rPr>
              <a:t>Millis Community Preservation Committee</a:t>
            </a:r>
            <a:endParaRPr sz="1700">
              <a:solidFill>
                <a:srgbClr val="FFFFFF"/>
              </a:solidFill>
              <a:latin typeface="Century Schoolbook"/>
              <a:ea typeface="Century Schoolbook"/>
              <a:cs typeface="Century Schoolbook"/>
              <a:sym typeface="Century Schoolbook"/>
            </a:endParaRPr>
          </a:p>
          <a:p>
            <a:pPr marL="457200" lvl="0" indent="-336550" algn="l" rtl="0">
              <a:spcBef>
                <a:spcPts val="0"/>
              </a:spcBef>
              <a:spcAft>
                <a:spcPts val="0"/>
              </a:spcAft>
              <a:buClr>
                <a:srgbClr val="FFFFFF"/>
              </a:buClr>
              <a:buSzPts val="1700"/>
              <a:buFont typeface="Century Schoolbook"/>
              <a:buChar char="❖"/>
            </a:pPr>
            <a:r>
              <a:rPr lang="en" sz="1700">
                <a:solidFill>
                  <a:srgbClr val="FFFFFF"/>
                </a:solidFill>
                <a:latin typeface="Century Schoolbook"/>
                <a:ea typeface="Century Schoolbook"/>
                <a:cs typeface="Century Schoolbook"/>
                <a:sym typeface="Century Schoolbook"/>
              </a:rPr>
              <a:t>Millis Historical Commission</a:t>
            </a:r>
            <a:endParaRPr sz="1700">
              <a:solidFill>
                <a:srgbClr val="FFFFFF"/>
              </a:solidFill>
              <a:latin typeface="Century Schoolbook"/>
              <a:ea typeface="Century Schoolbook"/>
              <a:cs typeface="Century Schoolbook"/>
              <a:sym typeface="Century Schoolbook"/>
            </a:endParaRPr>
          </a:p>
          <a:p>
            <a:pPr marL="457200" lvl="0" indent="-336550" algn="l" rtl="0">
              <a:spcBef>
                <a:spcPts val="0"/>
              </a:spcBef>
              <a:spcAft>
                <a:spcPts val="0"/>
              </a:spcAft>
              <a:buClr>
                <a:srgbClr val="FFFFFF"/>
              </a:buClr>
              <a:buSzPts val="1700"/>
              <a:buFont typeface="Century Schoolbook"/>
              <a:buChar char="❖"/>
            </a:pPr>
            <a:r>
              <a:rPr lang="en" sz="1700">
                <a:solidFill>
                  <a:srgbClr val="FFFFFF"/>
                </a:solidFill>
                <a:latin typeface="Century Schoolbook"/>
                <a:ea typeface="Century Schoolbook"/>
                <a:cs typeface="Century Schoolbook"/>
                <a:sym typeface="Century Schoolbook"/>
              </a:rPr>
              <a:t>Millis Building Department</a:t>
            </a:r>
            <a:endParaRPr sz="1700">
              <a:solidFill>
                <a:srgbClr val="FFFFFF"/>
              </a:solidFill>
              <a:latin typeface="Century Schoolbook"/>
              <a:ea typeface="Century Schoolbook"/>
              <a:cs typeface="Century Schoolbook"/>
              <a:sym typeface="Century Schoolbook"/>
            </a:endParaRPr>
          </a:p>
          <a:p>
            <a:pPr marL="457200" lvl="0" indent="-336550" algn="l" rtl="0">
              <a:spcBef>
                <a:spcPts val="0"/>
              </a:spcBef>
              <a:spcAft>
                <a:spcPts val="0"/>
              </a:spcAft>
              <a:buClr>
                <a:srgbClr val="FFFFFF"/>
              </a:buClr>
              <a:buSzPts val="1700"/>
              <a:buFont typeface="Century Schoolbook"/>
              <a:buChar char="❖"/>
            </a:pPr>
            <a:r>
              <a:rPr lang="en" sz="1700">
                <a:solidFill>
                  <a:srgbClr val="FFFFFF"/>
                </a:solidFill>
                <a:latin typeface="Century Schoolbook"/>
                <a:ea typeface="Century Schoolbook"/>
                <a:cs typeface="Century Schoolbook"/>
                <a:sym typeface="Century Schoolbook"/>
              </a:rPr>
              <a:t>Millis Select Board</a:t>
            </a:r>
            <a:endParaRPr sz="1700">
              <a:solidFill>
                <a:srgbClr val="FFFFFF"/>
              </a:solidFill>
              <a:latin typeface="Century Schoolbook"/>
              <a:ea typeface="Century Schoolbook"/>
              <a:cs typeface="Century Schoolbook"/>
              <a:sym typeface="Century Schoolbook"/>
            </a:endParaRPr>
          </a:p>
          <a:p>
            <a:pPr marL="457200" lvl="0" indent="-336550" algn="l" rtl="0">
              <a:spcBef>
                <a:spcPts val="0"/>
              </a:spcBef>
              <a:spcAft>
                <a:spcPts val="0"/>
              </a:spcAft>
              <a:buClr>
                <a:srgbClr val="FFFFFF"/>
              </a:buClr>
              <a:buSzPts val="1700"/>
              <a:buFont typeface="Century Schoolbook"/>
              <a:buChar char="❖"/>
            </a:pPr>
            <a:r>
              <a:rPr lang="en" sz="1700">
                <a:solidFill>
                  <a:srgbClr val="FFFFFF"/>
                </a:solidFill>
                <a:latin typeface="Century Schoolbook"/>
                <a:ea typeface="Century Schoolbook"/>
                <a:cs typeface="Century Schoolbook"/>
                <a:sym typeface="Century Schoolbook"/>
              </a:rPr>
              <a:t>Millis Fire Department and Chief Barrett</a:t>
            </a:r>
            <a:endParaRPr sz="1700">
              <a:solidFill>
                <a:srgbClr val="FFFFFF"/>
              </a:solidFill>
              <a:latin typeface="Century Schoolbook"/>
              <a:ea typeface="Century Schoolbook"/>
              <a:cs typeface="Century Schoolbook"/>
              <a:sym typeface="Century Schoolbook"/>
            </a:endParaRPr>
          </a:p>
          <a:p>
            <a:pPr marL="457200" lvl="0" indent="-336550" algn="l" rtl="0">
              <a:spcBef>
                <a:spcPts val="0"/>
              </a:spcBef>
              <a:spcAft>
                <a:spcPts val="0"/>
              </a:spcAft>
              <a:buClr>
                <a:srgbClr val="FFFFFF"/>
              </a:buClr>
              <a:buSzPts val="1700"/>
              <a:buFont typeface="Century Schoolbook"/>
              <a:buChar char="❖"/>
            </a:pPr>
            <a:r>
              <a:rPr lang="en" sz="1700">
                <a:solidFill>
                  <a:srgbClr val="FFFFFF"/>
                </a:solidFill>
                <a:latin typeface="Century Schoolbook"/>
                <a:ea typeface="Century Schoolbook"/>
                <a:cs typeface="Century Schoolbook"/>
                <a:sym typeface="Century Schoolbook"/>
              </a:rPr>
              <a:t>Millis Police Department and Chief Soffayer</a:t>
            </a:r>
            <a:endParaRPr sz="1700">
              <a:solidFill>
                <a:srgbClr val="FFFFFF"/>
              </a:solidFill>
              <a:latin typeface="Century Schoolbook"/>
              <a:ea typeface="Century Schoolbook"/>
              <a:cs typeface="Century Schoolbook"/>
              <a:sym typeface="Century Schoolbook"/>
            </a:endParaRPr>
          </a:p>
          <a:p>
            <a:pPr marL="457200" lvl="0" indent="-336550" algn="l" rtl="0">
              <a:spcBef>
                <a:spcPts val="0"/>
              </a:spcBef>
              <a:spcAft>
                <a:spcPts val="0"/>
              </a:spcAft>
              <a:buClr>
                <a:srgbClr val="FFFFFF"/>
              </a:buClr>
              <a:buSzPts val="1700"/>
              <a:buFont typeface="Century Schoolbook"/>
              <a:buChar char="❖"/>
            </a:pPr>
            <a:r>
              <a:rPr lang="en" sz="1700">
                <a:solidFill>
                  <a:srgbClr val="FFFFFF"/>
                </a:solidFill>
                <a:latin typeface="Century Schoolbook"/>
                <a:ea typeface="Century Schoolbook"/>
                <a:cs typeface="Century Schoolbook"/>
                <a:sym typeface="Century Schoolbook"/>
              </a:rPr>
              <a:t>Paul Sims</a:t>
            </a:r>
            <a:endParaRPr sz="1700">
              <a:solidFill>
                <a:srgbClr val="FFFFFF"/>
              </a:solidFill>
              <a:latin typeface="Century Schoolbook"/>
              <a:ea typeface="Century Schoolbook"/>
              <a:cs typeface="Century Schoolbook"/>
              <a:sym typeface="Century Schoolbook"/>
            </a:endParaRPr>
          </a:p>
          <a:p>
            <a:pPr marL="457200" lvl="0" indent="-336550" algn="l" rtl="0">
              <a:spcBef>
                <a:spcPts val="0"/>
              </a:spcBef>
              <a:spcAft>
                <a:spcPts val="0"/>
              </a:spcAft>
              <a:buClr>
                <a:srgbClr val="FFFFFF"/>
              </a:buClr>
              <a:buSzPts val="1700"/>
              <a:buFont typeface="Century Schoolbook"/>
              <a:buChar char="❖"/>
            </a:pPr>
            <a:r>
              <a:rPr lang="en" sz="1700">
                <a:solidFill>
                  <a:srgbClr val="FFFFFF"/>
                </a:solidFill>
                <a:latin typeface="Century Schoolbook"/>
                <a:ea typeface="Century Schoolbook"/>
                <a:cs typeface="Century Schoolbook"/>
                <a:sym typeface="Century Schoolbook"/>
              </a:rPr>
              <a:t>Karen Bouret</a:t>
            </a:r>
            <a:endParaRPr sz="1700">
              <a:solidFill>
                <a:srgbClr val="FFFFFF"/>
              </a:solidFill>
              <a:latin typeface="Century Schoolbook"/>
              <a:ea typeface="Century Schoolbook"/>
              <a:cs typeface="Century Schoolbook"/>
              <a:sym typeface="Century Schoolbook"/>
            </a:endParaRPr>
          </a:p>
          <a:p>
            <a:pPr marL="457200" lvl="0" indent="-336550" algn="l" rtl="0">
              <a:spcBef>
                <a:spcPts val="0"/>
              </a:spcBef>
              <a:spcAft>
                <a:spcPts val="0"/>
              </a:spcAft>
              <a:buClr>
                <a:srgbClr val="FFFFFF"/>
              </a:buClr>
              <a:buSzPts val="1700"/>
              <a:buFont typeface="Century Schoolbook"/>
              <a:buChar char="❖"/>
            </a:pPr>
            <a:r>
              <a:rPr lang="en" sz="1700">
                <a:solidFill>
                  <a:srgbClr val="FFFFFF"/>
                </a:solidFill>
                <a:latin typeface="Century Schoolbook"/>
                <a:ea typeface="Century Schoolbook"/>
                <a:cs typeface="Century Schoolbook"/>
                <a:sym typeface="Century Schoolbook"/>
              </a:rPr>
              <a:t>Frasca Plumbing</a:t>
            </a:r>
            <a:endParaRPr sz="1700">
              <a:solidFill>
                <a:srgbClr val="FFFFFF"/>
              </a:solidFill>
              <a:latin typeface="Century Schoolbook"/>
              <a:ea typeface="Century Schoolbook"/>
              <a:cs typeface="Century Schoolbook"/>
              <a:sym typeface="Century Schoolbook"/>
            </a:endParaRPr>
          </a:p>
          <a:p>
            <a:pPr marL="457200" lvl="0" indent="-336550" algn="l" rtl="0">
              <a:spcBef>
                <a:spcPts val="0"/>
              </a:spcBef>
              <a:spcAft>
                <a:spcPts val="0"/>
              </a:spcAft>
              <a:buClr>
                <a:srgbClr val="FFFFFF"/>
              </a:buClr>
              <a:buSzPts val="1700"/>
              <a:buFont typeface="Century Schoolbook"/>
              <a:buChar char="❖"/>
            </a:pPr>
            <a:r>
              <a:rPr lang="en" sz="1700">
                <a:solidFill>
                  <a:srgbClr val="FFFFFF"/>
                </a:solidFill>
                <a:latin typeface="Century Schoolbook"/>
                <a:ea typeface="Century Schoolbook"/>
                <a:cs typeface="Century Schoolbook"/>
                <a:sym typeface="Century Schoolbook"/>
              </a:rPr>
              <a:t>Jose Reyes Electrical</a:t>
            </a:r>
            <a:endParaRPr sz="1700">
              <a:solidFill>
                <a:srgbClr val="FFFFFF"/>
              </a:solidFill>
              <a:latin typeface="Century Schoolbook"/>
              <a:ea typeface="Century Schoolbook"/>
              <a:cs typeface="Century Schoolbook"/>
              <a:sym typeface="Century Schoolbook"/>
            </a:endParaRPr>
          </a:p>
          <a:p>
            <a:pPr marL="457200" lvl="0" indent="-336550" algn="l" rtl="0">
              <a:spcBef>
                <a:spcPts val="0"/>
              </a:spcBef>
              <a:spcAft>
                <a:spcPts val="0"/>
              </a:spcAft>
              <a:buClr>
                <a:srgbClr val="FFFFFF"/>
              </a:buClr>
              <a:buSzPts val="1700"/>
              <a:buFont typeface="Century Schoolbook"/>
              <a:buChar char="❖"/>
            </a:pPr>
            <a:r>
              <a:rPr lang="en" sz="1700">
                <a:solidFill>
                  <a:srgbClr val="FFFFFF"/>
                </a:solidFill>
                <a:latin typeface="Century Schoolbook"/>
                <a:ea typeface="Century Schoolbook"/>
                <a:cs typeface="Century Schoolbook"/>
                <a:sym typeface="Century Schoolbook"/>
              </a:rPr>
              <a:t>Kevin &amp; Lauree Ricciardelli</a:t>
            </a:r>
            <a:endParaRPr sz="1700">
              <a:solidFill>
                <a:srgbClr val="FFFFFF"/>
              </a:solidFill>
              <a:latin typeface="Century Schoolbook"/>
              <a:ea typeface="Century Schoolbook"/>
              <a:cs typeface="Century Schoolbook"/>
              <a:sym typeface="Century Schoolbook"/>
            </a:endParaRPr>
          </a:p>
          <a:p>
            <a:pPr marL="457200" lvl="0" indent="-336550" algn="l" rtl="0">
              <a:spcBef>
                <a:spcPts val="0"/>
              </a:spcBef>
              <a:spcAft>
                <a:spcPts val="0"/>
              </a:spcAft>
              <a:buClr>
                <a:srgbClr val="FFFFFF"/>
              </a:buClr>
              <a:buSzPts val="1700"/>
              <a:buFont typeface="Century Schoolbook"/>
              <a:buChar char="❖"/>
            </a:pPr>
            <a:r>
              <a:rPr lang="en" sz="1700">
                <a:solidFill>
                  <a:srgbClr val="FFFFFF"/>
                </a:solidFill>
                <a:latin typeface="Century Schoolbook"/>
                <a:ea typeface="Century Schoolbook"/>
                <a:cs typeface="Century Schoolbook"/>
                <a:sym typeface="Century Schoolbook"/>
              </a:rPr>
              <a:t>Guzman Prufer Architects</a:t>
            </a:r>
            <a:endParaRPr sz="1700">
              <a:solidFill>
                <a:srgbClr val="FFFFFF"/>
              </a:solidFill>
              <a:latin typeface="Century Schoolbook"/>
              <a:ea typeface="Century Schoolbook"/>
              <a:cs typeface="Century Schoolbook"/>
              <a:sym typeface="Century Schoolbook"/>
            </a:endParaRPr>
          </a:p>
          <a:p>
            <a:pPr marL="457200" lvl="0" indent="-336550" algn="l" rtl="0">
              <a:spcBef>
                <a:spcPts val="0"/>
              </a:spcBef>
              <a:spcAft>
                <a:spcPts val="0"/>
              </a:spcAft>
              <a:buClr>
                <a:srgbClr val="FFFFFF"/>
              </a:buClr>
              <a:buSzPts val="1700"/>
              <a:buFont typeface="Century Schoolbook"/>
              <a:buChar char="❖"/>
            </a:pPr>
            <a:r>
              <a:rPr lang="en" sz="1700">
                <a:solidFill>
                  <a:srgbClr val="FFFFFF"/>
                </a:solidFill>
                <a:latin typeface="Century Schoolbook"/>
                <a:ea typeface="Century Schoolbook"/>
                <a:cs typeface="Century Schoolbook"/>
                <a:sym typeface="Century Schoolbook"/>
              </a:rPr>
              <a:t>Adriana Arguijo Photography</a:t>
            </a:r>
            <a:endParaRPr sz="1700">
              <a:solidFill>
                <a:srgbClr val="FFFFFF"/>
              </a:solidFill>
              <a:latin typeface="Century Schoolbook"/>
              <a:ea typeface="Century Schoolbook"/>
              <a:cs typeface="Century Schoolbook"/>
              <a:sym typeface="Century Schoolbook"/>
            </a:endParaRPr>
          </a:p>
        </p:txBody>
      </p:sp>
      <p:sp>
        <p:nvSpPr>
          <p:cNvPr id="367" name="Google Shape;367;p71"/>
          <p:cNvSpPr txBox="1"/>
          <p:nvPr/>
        </p:nvSpPr>
        <p:spPr>
          <a:xfrm>
            <a:off x="5179525" y="941025"/>
            <a:ext cx="3920100" cy="38508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Clr>
                <a:srgbClr val="FFFFFF"/>
              </a:buClr>
              <a:buSzPts val="1700"/>
              <a:buFont typeface="Century Schoolbook"/>
              <a:buChar char="❖"/>
            </a:pPr>
            <a:r>
              <a:rPr lang="en" sz="1700">
                <a:solidFill>
                  <a:srgbClr val="FFFFFF"/>
                </a:solidFill>
                <a:latin typeface="Century Schoolbook"/>
                <a:ea typeface="Century Schoolbook"/>
                <a:cs typeface="Century Schoolbook"/>
                <a:sym typeface="Century Schoolbook"/>
              </a:rPr>
              <a:t>The Niagara Team</a:t>
            </a:r>
            <a:endParaRPr sz="1700">
              <a:solidFill>
                <a:srgbClr val="FFFFFF"/>
              </a:solidFill>
              <a:latin typeface="Century Schoolbook"/>
              <a:ea typeface="Century Schoolbook"/>
              <a:cs typeface="Century Schoolbook"/>
              <a:sym typeface="Century Schoolbook"/>
            </a:endParaRPr>
          </a:p>
          <a:p>
            <a:pPr marL="457200" lvl="0" indent="-336550" algn="l" rtl="0">
              <a:spcBef>
                <a:spcPts val="0"/>
              </a:spcBef>
              <a:spcAft>
                <a:spcPts val="0"/>
              </a:spcAft>
              <a:buClr>
                <a:srgbClr val="FFFFFF"/>
              </a:buClr>
              <a:buSzPts val="1700"/>
              <a:buFont typeface="Century Schoolbook"/>
              <a:buChar char="❖"/>
            </a:pPr>
            <a:r>
              <a:rPr lang="en" sz="1700">
                <a:solidFill>
                  <a:srgbClr val="FFFFFF"/>
                </a:solidFill>
                <a:latin typeface="Century Schoolbook"/>
                <a:ea typeface="Century Schoolbook"/>
                <a:cs typeface="Century Schoolbook"/>
                <a:sym typeface="Century Schoolbook"/>
              </a:rPr>
              <a:t>Bob Fogarty- D&amp;B Construction</a:t>
            </a:r>
            <a:endParaRPr sz="1700">
              <a:solidFill>
                <a:srgbClr val="FFFFFF"/>
              </a:solidFill>
              <a:latin typeface="Century Schoolbook"/>
              <a:ea typeface="Century Schoolbook"/>
              <a:cs typeface="Century Schoolbook"/>
              <a:sym typeface="Century Schoolbook"/>
            </a:endParaRPr>
          </a:p>
          <a:p>
            <a:pPr marL="457200" lvl="0" indent="-336550" algn="l" rtl="0">
              <a:spcBef>
                <a:spcPts val="0"/>
              </a:spcBef>
              <a:spcAft>
                <a:spcPts val="0"/>
              </a:spcAft>
              <a:buClr>
                <a:srgbClr val="FFFFFF"/>
              </a:buClr>
              <a:buSzPts val="1700"/>
              <a:buFont typeface="Century Schoolbook"/>
              <a:buChar char="❖"/>
            </a:pPr>
            <a:r>
              <a:rPr lang="en" sz="1700">
                <a:solidFill>
                  <a:srgbClr val="FFFFFF"/>
                </a:solidFill>
                <a:latin typeface="Century Schoolbook"/>
                <a:ea typeface="Century Schoolbook"/>
                <a:cs typeface="Century Schoolbook"/>
                <a:sym typeface="Century Schoolbook"/>
              </a:rPr>
              <a:t>Beth Krimmel</a:t>
            </a:r>
            <a:endParaRPr sz="1700">
              <a:solidFill>
                <a:srgbClr val="FFFFFF"/>
              </a:solidFill>
              <a:latin typeface="Century Schoolbook"/>
              <a:ea typeface="Century Schoolbook"/>
              <a:cs typeface="Century Schoolbook"/>
              <a:sym typeface="Century Schoolbook"/>
            </a:endParaRPr>
          </a:p>
          <a:p>
            <a:pPr marL="457200" lvl="0" indent="-336550" algn="l" rtl="0">
              <a:spcBef>
                <a:spcPts val="0"/>
              </a:spcBef>
              <a:spcAft>
                <a:spcPts val="0"/>
              </a:spcAft>
              <a:buClr>
                <a:srgbClr val="FFFFFF"/>
              </a:buClr>
              <a:buSzPts val="1700"/>
              <a:buFont typeface="Century Schoolbook"/>
              <a:buChar char="❖"/>
            </a:pPr>
            <a:r>
              <a:rPr lang="en" sz="1700">
                <a:solidFill>
                  <a:srgbClr val="FFFFFF"/>
                </a:solidFill>
                <a:latin typeface="Century Schoolbook"/>
                <a:ea typeface="Century Schoolbook"/>
                <a:cs typeface="Century Schoolbook"/>
                <a:sym typeface="Century Schoolbook"/>
              </a:rPr>
              <a:t>Tri-County Voc. HS Students and Donna Cabbibo</a:t>
            </a:r>
            <a:endParaRPr sz="1700">
              <a:solidFill>
                <a:srgbClr val="FFFFFF"/>
              </a:solidFill>
              <a:latin typeface="Century Schoolbook"/>
              <a:ea typeface="Century Schoolbook"/>
              <a:cs typeface="Century Schoolbook"/>
              <a:sym typeface="Century Schoolbook"/>
            </a:endParaRPr>
          </a:p>
          <a:p>
            <a:pPr marL="457200" lvl="0" indent="-336550" algn="l" rtl="0">
              <a:spcBef>
                <a:spcPts val="0"/>
              </a:spcBef>
              <a:spcAft>
                <a:spcPts val="0"/>
              </a:spcAft>
              <a:buClr>
                <a:srgbClr val="FFFFFF"/>
              </a:buClr>
              <a:buSzPts val="1700"/>
              <a:buFont typeface="Century Schoolbook"/>
              <a:buChar char="❖"/>
            </a:pPr>
            <a:r>
              <a:rPr lang="en" sz="1700">
                <a:solidFill>
                  <a:srgbClr val="FFFFFF"/>
                </a:solidFill>
                <a:latin typeface="Century Schoolbook"/>
                <a:ea typeface="Century Schoolbook"/>
                <a:cs typeface="Century Schoolbook"/>
                <a:sym typeface="Century Schoolbook"/>
              </a:rPr>
              <a:t>Foreign Car Repair and John Santos</a:t>
            </a:r>
            <a:endParaRPr sz="1700">
              <a:solidFill>
                <a:srgbClr val="FFFFFF"/>
              </a:solidFill>
              <a:latin typeface="Century Schoolbook"/>
              <a:ea typeface="Century Schoolbook"/>
              <a:cs typeface="Century Schoolbook"/>
              <a:sym typeface="Century Schoolbook"/>
            </a:endParaRPr>
          </a:p>
          <a:p>
            <a:pPr marL="457200" lvl="0" indent="-336550" algn="l" rtl="0">
              <a:spcBef>
                <a:spcPts val="0"/>
              </a:spcBef>
              <a:spcAft>
                <a:spcPts val="0"/>
              </a:spcAft>
              <a:buClr>
                <a:srgbClr val="FFFFFF"/>
              </a:buClr>
              <a:buSzPts val="1700"/>
              <a:buFont typeface="Century Schoolbook"/>
              <a:buChar char="❖"/>
            </a:pPr>
            <a:r>
              <a:rPr lang="en" sz="1700">
                <a:solidFill>
                  <a:srgbClr val="FFFFFF"/>
                </a:solidFill>
                <a:latin typeface="Century Schoolbook"/>
                <a:ea typeface="Century Schoolbook"/>
                <a:cs typeface="Century Schoolbook"/>
                <a:sym typeface="Century Schoolbook"/>
              </a:rPr>
              <a:t>Jane and Lisa Hardin &amp; Family</a:t>
            </a:r>
            <a:endParaRPr sz="1700">
              <a:solidFill>
                <a:srgbClr val="FFFFFF"/>
              </a:solidFill>
              <a:latin typeface="Century Schoolbook"/>
              <a:ea typeface="Century Schoolbook"/>
              <a:cs typeface="Century Schoolbook"/>
              <a:sym typeface="Century Schoolbook"/>
            </a:endParaRPr>
          </a:p>
          <a:p>
            <a:pPr marL="457200" lvl="0" indent="-336550" algn="l" rtl="0">
              <a:spcBef>
                <a:spcPts val="0"/>
              </a:spcBef>
              <a:spcAft>
                <a:spcPts val="0"/>
              </a:spcAft>
              <a:buClr>
                <a:srgbClr val="FFFFFF"/>
              </a:buClr>
              <a:buSzPts val="1700"/>
              <a:buFont typeface="Century Schoolbook"/>
              <a:buChar char="❖"/>
            </a:pPr>
            <a:r>
              <a:rPr lang="en" sz="1700">
                <a:solidFill>
                  <a:srgbClr val="FFFFFF"/>
                </a:solidFill>
                <a:latin typeface="Century Schoolbook"/>
                <a:ea typeface="Century Schoolbook"/>
                <a:cs typeface="Century Schoolbook"/>
                <a:sym typeface="Century Schoolbook"/>
              </a:rPr>
              <a:t>Judy O’Gara</a:t>
            </a:r>
            <a:endParaRPr sz="1700">
              <a:solidFill>
                <a:srgbClr val="FFFFFF"/>
              </a:solidFill>
              <a:latin typeface="Century Schoolbook"/>
              <a:ea typeface="Century Schoolbook"/>
              <a:cs typeface="Century Schoolbook"/>
              <a:sym typeface="Century Schoolbook"/>
            </a:endParaRPr>
          </a:p>
          <a:p>
            <a:pPr marL="457200" lvl="0" indent="-336550" algn="l" rtl="0">
              <a:spcBef>
                <a:spcPts val="0"/>
              </a:spcBef>
              <a:spcAft>
                <a:spcPts val="0"/>
              </a:spcAft>
              <a:buClr>
                <a:srgbClr val="FFFFFF"/>
              </a:buClr>
              <a:buSzPts val="1700"/>
              <a:buFont typeface="Century Schoolbook"/>
              <a:buChar char="❖"/>
            </a:pPr>
            <a:r>
              <a:rPr lang="en" sz="1700">
                <a:solidFill>
                  <a:srgbClr val="FFFFFF"/>
                </a:solidFill>
                <a:latin typeface="Century Schoolbook"/>
                <a:ea typeface="Century Schoolbook"/>
                <a:cs typeface="Century Schoolbook"/>
                <a:sym typeface="Century Schoolbook"/>
              </a:rPr>
              <a:t>Jeff Hardin</a:t>
            </a:r>
            <a:endParaRPr sz="1700">
              <a:solidFill>
                <a:srgbClr val="FFFFFF"/>
              </a:solidFill>
              <a:latin typeface="Century Schoolbook"/>
              <a:ea typeface="Century Schoolbook"/>
              <a:cs typeface="Century Schoolbook"/>
              <a:sym typeface="Century Schoolbook"/>
            </a:endParaRPr>
          </a:p>
          <a:p>
            <a:pPr marL="457200" lvl="0" indent="-336550" algn="l" rtl="0">
              <a:spcBef>
                <a:spcPts val="0"/>
              </a:spcBef>
              <a:spcAft>
                <a:spcPts val="0"/>
              </a:spcAft>
              <a:buClr>
                <a:srgbClr val="FFFFFF"/>
              </a:buClr>
              <a:buSzPts val="1700"/>
              <a:buFont typeface="Century Schoolbook"/>
              <a:buChar char="❖"/>
            </a:pPr>
            <a:r>
              <a:rPr lang="en" sz="1700">
                <a:solidFill>
                  <a:srgbClr val="FFFFFF"/>
                </a:solidFill>
                <a:latin typeface="Century Schoolbook"/>
                <a:ea typeface="Century Schoolbook"/>
                <a:cs typeface="Century Schoolbook"/>
                <a:sym typeface="Century Schoolbook"/>
              </a:rPr>
              <a:t>To the residents of Millis for your continued support over the past twenty years</a:t>
            </a:r>
            <a:endParaRPr sz="1700">
              <a:solidFill>
                <a:srgbClr val="FFFFFF"/>
              </a:solidFill>
              <a:latin typeface="Century Schoolbook"/>
              <a:ea typeface="Century Schoolbook"/>
              <a:cs typeface="Century Schoolbook"/>
              <a:sym typeface="Century Schoolbook"/>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8"/>
          <p:cNvPicPr preferRelativeResize="0"/>
          <p:nvPr/>
        </p:nvPicPr>
        <p:blipFill>
          <a:blip r:embed="rId3">
            <a:alphaModFix/>
          </a:blip>
          <a:stretch>
            <a:fillRect/>
          </a:stretch>
        </p:blipFill>
        <p:spPr>
          <a:xfrm>
            <a:off x="942475" y="152400"/>
            <a:ext cx="7259057" cy="48386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9"/>
          <p:cNvPicPr preferRelativeResize="0"/>
          <p:nvPr/>
        </p:nvPicPr>
        <p:blipFill rotWithShape="1">
          <a:blip r:embed="rId3">
            <a:alphaModFix/>
          </a:blip>
          <a:srcRect r="-50"/>
          <a:stretch/>
        </p:blipFill>
        <p:spPr>
          <a:xfrm>
            <a:off x="1368700" y="0"/>
            <a:ext cx="6409943"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20"/>
          <p:cNvPicPr preferRelativeResize="0"/>
          <p:nvPr/>
        </p:nvPicPr>
        <p:blipFill>
          <a:blip r:embed="rId3">
            <a:alphaModFix/>
          </a:blip>
          <a:stretch>
            <a:fillRect/>
          </a:stretch>
        </p:blipFill>
        <p:spPr>
          <a:xfrm>
            <a:off x="152400" y="152400"/>
            <a:ext cx="3889438" cy="4838701"/>
          </a:xfrm>
          <a:prstGeom prst="rect">
            <a:avLst/>
          </a:prstGeom>
          <a:noFill/>
          <a:ln>
            <a:noFill/>
          </a:ln>
        </p:spPr>
      </p:pic>
      <p:pic>
        <p:nvPicPr>
          <p:cNvPr id="99" name="Google Shape;99;p20"/>
          <p:cNvPicPr preferRelativeResize="0"/>
          <p:nvPr/>
        </p:nvPicPr>
        <p:blipFill>
          <a:blip r:embed="rId4">
            <a:alphaModFix/>
          </a:blip>
          <a:stretch>
            <a:fillRect/>
          </a:stretch>
        </p:blipFill>
        <p:spPr>
          <a:xfrm>
            <a:off x="4194238" y="152400"/>
            <a:ext cx="4797365" cy="385625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1"/>
          <p:cNvPicPr preferRelativeResize="0"/>
          <p:nvPr/>
        </p:nvPicPr>
        <p:blipFill>
          <a:blip r:embed="rId3">
            <a:alphaModFix/>
          </a:blip>
          <a:stretch>
            <a:fillRect/>
          </a:stretch>
        </p:blipFill>
        <p:spPr>
          <a:xfrm>
            <a:off x="1541088" y="152400"/>
            <a:ext cx="6061829" cy="4838701"/>
          </a:xfrm>
          <a:prstGeom prst="rect">
            <a:avLst/>
          </a:prstGeom>
          <a:noFill/>
          <a:ln>
            <a:noFill/>
          </a:ln>
        </p:spPr>
      </p:pic>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918</Words>
  <Application>Microsoft Office PowerPoint</Application>
  <PresentationFormat>On-screen Show (16:9)</PresentationFormat>
  <Paragraphs>109</Paragraphs>
  <Slides>59</Slides>
  <Notes>59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Century Schoolbook</vt:lpstr>
      <vt:lpstr>Courier New</vt:lpstr>
      <vt:lpstr>Playfair Display</vt:lpstr>
      <vt:lpstr>Simple Dark</vt:lpstr>
      <vt:lpstr>The  Niagara Fire Engine Company No.4:  The Restoration </vt:lpstr>
      <vt:lpstr>This presentation will cover: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to...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Niagara Fire Engine Company No.4:  The Restoration </dc:title>
  <dc:creator>Camille Standley</dc:creator>
  <cp:lastModifiedBy>Camille Standley</cp:lastModifiedBy>
  <cp:revision>1</cp:revision>
  <dcterms:modified xsi:type="dcterms:W3CDTF">2020-01-27T15:10:59Z</dcterms:modified>
</cp:coreProperties>
</file>