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 showGuides="1">
      <p:cViewPr>
        <p:scale>
          <a:sx n="81" d="100"/>
          <a:sy n="81" d="100"/>
        </p:scale>
        <p:origin x="-258" y="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3055555555555558E-2"/>
          <c:y val="0.32390820939049286"/>
          <c:w val="0.81388888888888888"/>
          <c:h val="0.47332932341790612"/>
        </c:manualLayout>
      </c:layout>
      <c:pie3DChart>
        <c:varyColors val="1"/>
        <c:ser>
          <c:idx val="0"/>
          <c:order val="0"/>
          <c:tx>
            <c:strRef>
              <c:f>'WSB Summary Sheet'!$P$2</c:f>
              <c:strCache>
                <c:ptCount val="1"/>
                <c:pt idx="0">
                  <c:v>CPC Revenues Since Inception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32B-4642-A22E-992F7D81AAF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32B-4642-A22E-992F7D81AAF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32B-4642-A22E-992F7D81AAF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1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'WSB Summary Sheet'!$O$3:$O$5</c:f>
              <c:strCache>
                <c:ptCount val="3"/>
                <c:pt idx="0">
                  <c:v>Millis Town Surcharge</c:v>
                </c:pt>
                <c:pt idx="1">
                  <c:v>State Match</c:v>
                </c:pt>
                <c:pt idx="2">
                  <c:v>Other (Interest/Fees)</c:v>
                </c:pt>
              </c:strCache>
            </c:strRef>
          </c:cat>
          <c:val>
            <c:numRef>
              <c:f>'WSB Summary Sheet'!$P$3:$P$5</c:f>
              <c:numCache>
                <c:formatCode>"$"#,##0</c:formatCode>
                <c:ptCount val="3"/>
                <c:pt idx="0">
                  <c:v>1545517.05</c:v>
                </c:pt>
                <c:pt idx="1">
                  <c:v>427813</c:v>
                </c:pt>
                <c:pt idx="2">
                  <c:v>35288.58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A32B-4642-A22E-992F7D81AA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5912510936132983E-2"/>
          <c:y val="0.8549168853893262"/>
          <c:w val="0.96484164479440093"/>
          <c:h val="0.1173053368328958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3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'WSB Summary Sheet'!$P$13</c:f>
              <c:strCache>
                <c:ptCount val="1"/>
                <c:pt idx="0">
                  <c:v>CPC Approved Projects Since Inception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5A9-4A1D-8909-F77C042A842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5A9-4A1D-8909-F77C042A8422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731B5BD4-41CB-4FB9-B149-13D1AE9D6F57}" type="VALUE">
                      <a:rPr lang="en-US" sz="1400"/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5A9-4A1D-8909-F77C042A8422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C2C69492-C741-4828-BCC9-0078A1FF868B}" type="VALUE">
                      <a:rPr lang="en-US" sz="1400"/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5A9-4A1D-8909-F77C042A84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'WSB Summary Sheet'!$O$14:$O$15</c:f>
              <c:strCache>
                <c:ptCount val="2"/>
                <c:pt idx="0">
                  <c:v>"Cash" Funded</c:v>
                </c:pt>
                <c:pt idx="1">
                  <c:v>Bonded</c:v>
                </c:pt>
              </c:strCache>
              <c:extLst xmlns:c16r2="http://schemas.microsoft.com/office/drawing/2015/06/chart">
                <c:ext xmlns:c15="http://schemas.microsoft.com/office/drawing/2012/chart" uri="{02D57815-91ED-43cb-92C2-25804820EDAC}">
                  <c15:fullRef>
                    <c15:sqref>'WSB Summary Sheet'!$O$14:$O$16</c15:sqref>
                  </c15:fullRef>
                </c:ext>
              </c:extLst>
            </c:strRef>
          </c:cat>
          <c:val>
            <c:numRef>
              <c:f>'WSB Summary Sheet'!$P$14:$P$15</c:f>
              <c:numCache>
                <c:formatCode>"$"#,##0_);[Red]\("$"#,##0\)</c:formatCode>
                <c:ptCount val="2"/>
                <c:pt idx="0">
                  <c:v>740194.81</c:v>
                </c:pt>
                <c:pt idx="1">
                  <c:v>750000</c:v>
                </c:pt>
              </c:numCache>
              <c:extLst xmlns:c16r2="http://schemas.microsoft.com/office/drawing/2015/06/chart">
                <c:ext xmlns:c15="http://schemas.microsoft.com/office/drawing/2012/chart" uri="{02D57815-91ED-43cb-92C2-25804820EDAC}">
                  <c15:fullRef>
                    <c15:sqref>'WSB Summary Sheet'!$P$14:$P$16</c15:sqref>
                  </c15:fullRef>
                </c:ext>
              </c:extLst>
            </c:numRef>
          </c:val>
          <c:extLst xmlns:c16r2="http://schemas.microsoft.com/office/drawing/2015/06/chart">
            <c:ext xmlns:c15="http://schemas.microsoft.com/office/drawing/2012/chart" uri="{02D57815-91ED-43cb-92C2-25804820EDAC}">
              <c15:categoryFilterExceptions/>
            </c:ext>
            <c:ext xmlns:c16="http://schemas.microsoft.com/office/drawing/2014/chart" uri="{C3380CC4-5D6E-409C-BE32-E72D297353CC}">
              <c16:uniqueId val="{00000004-45A9-4A1D-8909-F77C042A842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785022451101797E-2"/>
          <c:y val="1.3427693845538967E-3"/>
          <c:w val="0.84942636352561152"/>
          <c:h val="0.80418681475485077"/>
        </c:manualLayout>
      </c:layout>
      <c:pie3DChart>
        <c:varyColors val="1"/>
        <c:ser>
          <c:idx val="0"/>
          <c:order val="0"/>
          <c:tx>
            <c:strRef>
              <c:f>'WSB Summary Sheet'!$G$29</c:f>
              <c:strCache>
                <c:ptCount val="1"/>
                <c:pt idx="0">
                  <c:v># of Projects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440-419C-88E6-19D8C7C40CE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440-419C-88E6-19D8C7C40CE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440-419C-88E6-19D8C7C40CE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8440-419C-88E6-19D8C7C40CE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8440-419C-88E6-19D8C7C40CE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8440-419C-88E6-19D8C7C40CED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54E35C7B-6497-47FB-A76B-A8FA57007729}" type="CATEGORYNAME">
                      <a:rPr lang="en-US" sz="1400"/>
                      <a:pPr/>
                      <a:t>[CATEGORY NAME]</a:t>
                    </a:fld>
                    <a:r>
                      <a:rPr lang="en-US" sz="1400" baseline="0" dirty="0"/>
                      <a:t>
</a:t>
                    </a:r>
                    <a:fld id="{4CED81CF-CDFC-497A-9668-2583A8213D05}" type="PERCENTAGE">
                      <a:rPr lang="en-US" sz="1400" baseline="0"/>
                      <a:pPr/>
                      <a:t>[PERCENTAGE]</a:t>
                    </a:fld>
                    <a:endParaRPr lang="en-US" sz="1400" baseline="0" dirty="0"/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8440-419C-88E6-19D8C7C40CED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BAC62741-C50D-4A50-81EE-A9840E3FC3F2}" type="CATEGORYNAME">
                      <a:rPr lang="en-US" sz="1400"/>
                      <a:pPr/>
                      <a:t>[CATEGORY NAME]</a:t>
                    </a:fld>
                    <a:r>
                      <a:rPr lang="en-US" sz="1400" baseline="0" dirty="0"/>
                      <a:t>
</a:t>
                    </a:r>
                    <a:fld id="{1CACE40F-7D0E-4B98-9647-648984CB1B80}" type="PERCENTAGE">
                      <a:rPr lang="en-US" sz="1400" baseline="0"/>
                      <a:pPr/>
                      <a:t>[PERCENTAGE]</a:t>
                    </a:fld>
                    <a:endParaRPr lang="en-US" sz="1400" baseline="0" dirty="0"/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8440-419C-88E6-19D8C7C40CED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A6686422-7DCB-4A74-B0A2-718B542458B0}" type="CATEGORYNAME">
                      <a:rPr lang="en-US" sz="1400"/>
                      <a:pPr/>
                      <a:t>[CATEGORY NAME]</a:t>
                    </a:fld>
                    <a:r>
                      <a:rPr lang="en-US" sz="1400" baseline="0" dirty="0"/>
                      <a:t>
</a:t>
                    </a:r>
                    <a:fld id="{DE81B315-E017-4585-8714-EFD5562F7B51}" type="PERCENTAGE">
                      <a:rPr lang="en-US" sz="1400" baseline="0"/>
                      <a:pPr/>
                      <a:t>[PERCENTAGE]</a:t>
                    </a:fld>
                    <a:endParaRPr lang="en-US" sz="1400" baseline="0" dirty="0"/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8440-419C-88E6-19D8C7C40CED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F3D8B24B-DB61-4DAC-8F75-205E69CFBCE5}" type="CATEGORYNAME">
                      <a:rPr lang="en-US" sz="1400"/>
                      <a:pPr/>
                      <a:t>[CATEGORY NAME]</a:t>
                    </a:fld>
                    <a:r>
                      <a:rPr lang="en-US" sz="1400" baseline="0" dirty="0"/>
                      <a:t>
</a:t>
                    </a:r>
                    <a:fld id="{7795DE56-E75E-4FEC-BA0D-8FFF4541DFB5}" type="PERCENTAGE">
                      <a:rPr lang="en-US" sz="1400" baseline="0"/>
                      <a:pPr/>
                      <a:t>[PERCENTAGE]</a:t>
                    </a:fld>
                    <a:endParaRPr lang="en-US" sz="1400" baseline="0" dirty="0"/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8440-419C-88E6-19D8C7C40CED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BC8A497D-B31A-47D4-AFF3-35FA7ED78414}" type="CATEGORYNAME">
                      <a:rPr lang="en-US" sz="1400"/>
                      <a:pPr/>
                      <a:t>[CATEGORY NAME]</a:t>
                    </a:fld>
                    <a:r>
                      <a:rPr lang="en-US" sz="1400" baseline="0" dirty="0"/>
                      <a:t>
</a:t>
                    </a:r>
                    <a:fld id="{7E57E663-A427-4240-BF08-8BD7F55F8DC6}" type="PERCENTAGE">
                      <a:rPr lang="en-US" sz="1400" baseline="0"/>
                      <a:pPr/>
                      <a:t>[PERCENTAGE]</a:t>
                    </a:fld>
                    <a:endParaRPr lang="en-US" sz="1400" baseline="0" dirty="0"/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8440-419C-88E6-19D8C7C40CED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fld id="{B0985AF4-55CA-4ECB-84C5-A76969A25156}" type="CATEGORYNAME">
                      <a:rPr lang="en-US" sz="1400"/>
                      <a:pPr/>
                      <a:t>[CATEGORY NAME]</a:t>
                    </a:fld>
                    <a:r>
                      <a:rPr lang="en-US" sz="1400" baseline="0" dirty="0"/>
                      <a:t>
</a:t>
                    </a:r>
                    <a:fld id="{E3C49BD1-FCEE-4DE2-9B82-EF2090D3FFED}" type="PERCENTAGE">
                      <a:rPr lang="en-US" sz="1400" baseline="0"/>
                      <a:pPr/>
                      <a:t>[PERCENTAGE]</a:t>
                    </a:fld>
                    <a:endParaRPr lang="en-US" sz="1400" baseline="0" dirty="0"/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8440-419C-88E6-19D8C7C40CED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'WSB Summary Sheet'!$F$30:$F$35</c:f>
              <c:strCache>
                <c:ptCount val="6"/>
                <c:pt idx="0">
                  <c:v>$0-5K</c:v>
                </c:pt>
                <c:pt idx="1">
                  <c:v>$5-10K</c:v>
                </c:pt>
                <c:pt idx="2">
                  <c:v>$10-25K</c:v>
                </c:pt>
                <c:pt idx="3">
                  <c:v>$25-50K</c:v>
                </c:pt>
                <c:pt idx="4">
                  <c:v>$50-100K</c:v>
                </c:pt>
                <c:pt idx="5">
                  <c:v>$100-120K</c:v>
                </c:pt>
              </c:strCache>
            </c:strRef>
          </c:cat>
          <c:val>
            <c:numRef>
              <c:f>'WSB Summary Sheet'!$G$30:$G$35</c:f>
              <c:numCache>
                <c:formatCode>General</c:formatCode>
                <c:ptCount val="6"/>
                <c:pt idx="0">
                  <c:v>5</c:v>
                </c:pt>
                <c:pt idx="1">
                  <c:v>6</c:v>
                </c:pt>
                <c:pt idx="2">
                  <c:v>5</c:v>
                </c:pt>
                <c:pt idx="3">
                  <c:v>2</c:v>
                </c:pt>
                <c:pt idx="4">
                  <c:v>4</c:v>
                </c:pt>
                <c:pt idx="5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8440-419C-88E6-19D8C7C40C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2B535F-381D-4998-8C77-231DAC77B8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70B31A3-8380-4470-A1BC-26BE1234C2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92A6CA7-6368-4EEE-942C-2A7E51337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B9F32-F3CF-4A90-89B3-AF972638236D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3B46E29-4829-47E6-AAFD-631158618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5718BC2-3B6D-4AC4-9DA6-B92B1802D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09183-1C56-4A02-B3A4-10BFD794D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761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1F308C-4EE7-4138-8979-09AA9222E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C7510E1-29DC-4FA3-814A-B5BDC2091B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8E2164B-F2DA-44EE-BED5-B9049A4D5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B9F32-F3CF-4A90-89B3-AF972638236D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A73F88C-9BAA-4222-B271-4FB4BDD40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23ED92E-3C43-4846-98B4-7D786EE6A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09183-1C56-4A02-B3A4-10BFD794D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153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7C363387-7885-4B12-AC69-D790C69D63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B8F8D8B-A43F-43B4-8956-143FACCB32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FC1568A-55F5-4606-B95A-8350C501F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B9F32-F3CF-4A90-89B3-AF972638236D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D46F993-EE84-4F35-AAF7-530C80F46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78839D1-AC2F-42F4-92E3-7DDC14720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09183-1C56-4A02-B3A4-10BFD794D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677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B4251F-6D86-4F04-8FBE-B883D4DC1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238744B-0097-47F6-88B6-A4CBCBD262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8C0090E-1BCB-490C-BDD1-B384FE4E7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B9F32-F3CF-4A90-89B3-AF972638236D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3C713B5-662D-48E3-AF29-4684137F2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CA8E546-E2BC-4904-851E-AF86324F0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09183-1C56-4A02-B3A4-10BFD794D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66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EDAEFC-1995-4C5C-B10F-31DDC09C0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F1AC08F-414A-4095-9066-28D6CC27FE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4BBF175-1907-49E1-B7C7-EC9A1156F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B9F32-F3CF-4A90-89B3-AF972638236D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3A198E2-7E44-4A4D-B32C-7BB6FF5D7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4354B60-372D-4FEF-B344-2B0EF9F39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09183-1C56-4A02-B3A4-10BFD794D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903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8059A02-5240-4659-9F72-00F1FCC6FC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D0B9BC8-AA05-4D63-BC37-38E0B64CD4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988DDCD-CA24-4E5C-BE84-B3CAB84B84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32FE521-8011-4564-8286-AC4A89F58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B9F32-F3CF-4A90-89B3-AF972638236D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FCD5D5C-97E1-4993-BD14-412F4B4D6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1A39792-00B6-41B5-876D-9A772C1FE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09183-1C56-4A02-B3A4-10BFD794D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409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673B2A7-80BA-4D92-BFB6-BC53FC95F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638ADEF-59E1-4F8E-8EAD-49C28757A2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ADA0DA3-EEC0-448D-9DAA-0D902904B7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2D24A03D-995F-48D6-8884-90EC4F8A6E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76C69A5D-A2C4-4D57-A840-D03BF429CE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E5160B5-20C5-451E-8D01-7F943300A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B9F32-F3CF-4A90-89B3-AF972638236D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5B8EA150-C0F9-4B6F-8A92-15DC0C595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19587FFD-9AA5-4915-95BF-927A18529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09183-1C56-4A02-B3A4-10BFD794D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778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5AC453E-DF45-4C04-B907-0A9876922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AAEAFBC-8016-490B-AA4E-A50CDAA08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B9F32-F3CF-4A90-89B3-AF972638236D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04FE097-EE24-4013-8EBE-309BAE826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3CBD5DB-6A3B-4E61-A2C3-C61CD527E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09183-1C56-4A02-B3A4-10BFD794D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499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88729929-A906-44DD-86BB-B4A279A84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B9F32-F3CF-4A90-89B3-AF972638236D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6D94C20-A706-49A5-AB1C-7D78B60CE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9BE2482-F0DA-45B6-964E-DC439CB96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09183-1C56-4A02-B3A4-10BFD794D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58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F1A2A4-B86E-49FC-BF78-EA4DD3031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1EE5E24-58E7-4C9B-9E86-7B48A88ACA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1059DDA-7161-44FB-B022-4D4A7B80E1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8BE8C2A-31BE-4F23-93DD-8CED1ACF8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B9F32-F3CF-4A90-89B3-AF972638236D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B52B609-F522-421D-9F7A-FF9DF0286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4D84020-A489-4886-9BFD-026F1DAB0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09183-1C56-4A02-B3A4-10BFD794D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357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4D05057-CDC7-4FFC-8440-3BEE9843C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9E6A6D1C-F2B4-4D4E-B8A3-DFFFC1BC4B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95B26C3-4285-4E1A-A389-66ECE342A5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5297E62-72CC-439F-ABD0-799130342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B9F32-F3CF-4A90-89B3-AF972638236D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29674B7-97C4-4853-ACC6-E5250B7E0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BDFB2B4-A0B5-4825-888B-CE83CD450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09183-1C56-4A02-B3A4-10BFD794D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410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06ABA670-3B34-4FE5-BCBA-B85F053E3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C9C5E8B-6F44-49DF-B2FA-4A9AD2AD3A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D10F747-1FFD-4735-A145-833C396B58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B9F32-F3CF-4A90-89B3-AF972638236D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786D573-3036-41A3-8C62-146F7A5458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1840EE7-662C-4D34-BA48-2343586750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09183-1C56-4A02-B3A4-10BFD794D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31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3FB9767-73CB-4D4D-B4AB-FCFE6C9B21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4291" y="2235200"/>
            <a:ext cx="10723418" cy="2387600"/>
          </a:xfrm>
        </p:spPr>
        <p:txBody>
          <a:bodyPr>
            <a:normAutofit fontScale="90000"/>
          </a:bodyPr>
          <a:lstStyle/>
          <a:p>
            <a:r>
              <a:rPr lang="en-US" sz="8800" dirty="0"/>
              <a:t>CPC</a:t>
            </a:r>
            <a:br>
              <a:rPr lang="en-US" sz="8800" dirty="0"/>
            </a:br>
            <a:r>
              <a:rPr lang="en-US" sz="8800" dirty="0"/>
              <a:t>Fund and Project Review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FC2D4AD-A52C-4E54-8849-190D4BF713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30193" y="6519554"/>
            <a:ext cx="5292436" cy="4572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Data Source: Millis Town Finance Department 1/23/20</a:t>
            </a:r>
          </a:p>
        </p:txBody>
      </p:sp>
    </p:spTree>
    <p:extLst>
      <p:ext uri="{BB962C8B-B14F-4D97-AF65-F5344CB8AC3E}">
        <p14:creationId xmlns:p14="http://schemas.microsoft.com/office/powerpoint/2010/main" val="1428557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484984-6B74-4FC8-9212-55F2D556D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54" y="-267277"/>
            <a:ext cx="10515600" cy="1380548"/>
          </a:xfrm>
        </p:spPr>
        <p:txBody>
          <a:bodyPr>
            <a:normAutofit/>
          </a:bodyPr>
          <a:lstStyle/>
          <a:p>
            <a:r>
              <a:rPr lang="en-US" sz="3000" dirty="0"/>
              <a:t>CPC Revenue Since Inception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DAD9B5CE-7001-42BD-87FB-2EC5EB0EBCAE}"/>
              </a:ext>
            </a:extLst>
          </p:cNvPr>
          <p:cNvSpPr txBox="1">
            <a:spLocks/>
          </p:cNvSpPr>
          <p:nvPr/>
        </p:nvSpPr>
        <p:spPr>
          <a:xfrm>
            <a:off x="671946" y="5171704"/>
            <a:ext cx="10515600" cy="13805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dirty="0"/>
              <a:t>The Millis CPC Fund has revenue of just over $2M since it started in FY08 with 77% from the Town surcharge and 21% from the State match.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xmlns="" id="{26A34B2C-92BA-4774-9726-1441850AE5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474624"/>
              </p:ext>
            </p:extLst>
          </p:nvPr>
        </p:nvGraphicFramePr>
        <p:xfrm>
          <a:off x="1004454" y="-267277"/>
          <a:ext cx="9220200" cy="57357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68137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484984-6B74-4FC8-9212-55F2D556D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54" y="-267277"/>
            <a:ext cx="10515600" cy="1380548"/>
          </a:xfrm>
        </p:spPr>
        <p:txBody>
          <a:bodyPr>
            <a:normAutofit/>
          </a:bodyPr>
          <a:lstStyle/>
          <a:p>
            <a:r>
              <a:rPr lang="en-US" sz="3000" dirty="0"/>
              <a:t>CPC Funds Approved by Funding Type since Inception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DAD9B5CE-7001-42BD-87FB-2EC5EB0EBCAE}"/>
              </a:ext>
            </a:extLst>
          </p:cNvPr>
          <p:cNvSpPr txBox="1">
            <a:spLocks/>
          </p:cNvSpPr>
          <p:nvPr/>
        </p:nvSpPr>
        <p:spPr>
          <a:xfrm>
            <a:off x="671946" y="5171704"/>
            <a:ext cx="10515600" cy="13805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dirty="0"/>
              <a:t>The Millis CPC/Town Meeting have approved $1.49M in projects.  The projects are roughly evenly split between being financed from revenues on hand (cash) and being bonded.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xmlns="" id="{A0216D0F-54A6-4A43-AE66-1D333D248EC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8140013"/>
              </p:ext>
            </p:extLst>
          </p:nvPr>
        </p:nvGraphicFramePr>
        <p:xfrm>
          <a:off x="1959429" y="1113271"/>
          <a:ext cx="7710054" cy="41474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4216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484984-6B74-4FC8-9212-55F2D556D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54" y="-267277"/>
            <a:ext cx="10515600" cy="1380548"/>
          </a:xfrm>
        </p:spPr>
        <p:txBody>
          <a:bodyPr>
            <a:normAutofit/>
          </a:bodyPr>
          <a:lstStyle/>
          <a:p>
            <a:r>
              <a:rPr lang="en-US" sz="3000" dirty="0"/>
              <a:t>CPC “Cash” Funded Projects by Size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DAD9B5CE-7001-42BD-87FB-2EC5EB0EBCAE}"/>
              </a:ext>
            </a:extLst>
          </p:cNvPr>
          <p:cNvSpPr txBox="1">
            <a:spLocks/>
          </p:cNvSpPr>
          <p:nvPr/>
        </p:nvSpPr>
        <p:spPr>
          <a:xfrm>
            <a:off x="671946" y="5352102"/>
            <a:ext cx="10906496" cy="13805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dirty="0"/>
              <a:t>The Millis CPC/Town Meeting have approved 24 projects financed from revenues on hand (cash).  Nearly half the projects, 11 (46%) were $10K or less.  The smallest project funded was $250 while the largest was $120,000.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xmlns="" id="{8FF0B4E9-27DD-4AEC-A7FD-0888ECA84A3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6096262"/>
              </p:ext>
            </p:extLst>
          </p:nvPr>
        </p:nvGraphicFramePr>
        <p:xfrm>
          <a:off x="1004454" y="1253610"/>
          <a:ext cx="7985167" cy="47887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ED64F3DC-A593-4CF2-A91A-0033083EDF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0418563"/>
              </p:ext>
            </p:extLst>
          </p:nvPr>
        </p:nvGraphicFramePr>
        <p:xfrm>
          <a:off x="8989621" y="1981118"/>
          <a:ext cx="2324100" cy="16668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xmlns="" val="3722475939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xmlns="" val="1941013632"/>
                    </a:ext>
                  </a:extLst>
                </a:gridCol>
              </a:tblGrid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sng" strike="noStrike">
                          <a:effectLst/>
                        </a:rPr>
                        <a:t>Project Amount</a:t>
                      </a:r>
                      <a:endParaRPr lang="en-US" sz="1400" b="1" i="0" u="sng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sng" strike="noStrike">
                          <a:effectLst/>
                        </a:rPr>
                        <a:t># of Projects</a:t>
                      </a:r>
                      <a:endParaRPr lang="en-US" sz="1400" b="1" i="0" u="sng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3050054879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$0-5K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5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641779137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$5-10K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6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519188940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$10-25K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5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685946551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$25-50K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414171658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$50-100K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4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07632416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$100-120K</a:t>
                      </a:r>
                      <a:endParaRPr lang="en-US" sz="14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2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6288234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8426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484984-6B74-4FC8-9212-55F2D556D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54" y="-267277"/>
            <a:ext cx="10515600" cy="1380548"/>
          </a:xfrm>
        </p:spPr>
        <p:txBody>
          <a:bodyPr>
            <a:normAutofit/>
          </a:bodyPr>
          <a:lstStyle/>
          <a:p>
            <a:r>
              <a:rPr lang="en-US" sz="3000" dirty="0"/>
              <a:t>CPC Bonded Projects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DAD9B5CE-7001-42BD-87FB-2EC5EB0EBCAE}"/>
              </a:ext>
            </a:extLst>
          </p:cNvPr>
          <p:cNvSpPr txBox="1">
            <a:spLocks/>
          </p:cNvSpPr>
          <p:nvPr/>
        </p:nvSpPr>
        <p:spPr>
          <a:xfrm>
            <a:off x="731322" y="1385743"/>
            <a:ext cx="10515600" cy="13805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dirty="0"/>
              <a:t>Half of the funds ($750,000) that have been approved have been for two large projects that were financed through bonds.  The Dewey Land Purchase for $300,000 and the Veteran Memorial Building Restoration Project for $450,000.  These projects are being paid off over the life of the bonds each year with principal and interest.  </a:t>
            </a:r>
          </a:p>
        </p:txBody>
      </p:sp>
    </p:spTree>
    <p:extLst>
      <p:ext uri="{BB962C8B-B14F-4D97-AF65-F5344CB8AC3E}">
        <p14:creationId xmlns:p14="http://schemas.microsoft.com/office/powerpoint/2010/main" val="38124408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230</Words>
  <Application>Microsoft Office PowerPoint</Application>
  <PresentationFormat>Custom</PresentationFormat>
  <Paragraphs>32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CPC Fund and Project Review</vt:lpstr>
      <vt:lpstr>CPC Revenue Since Inception</vt:lpstr>
      <vt:lpstr>CPC Funds Approved by Funding Type since Inception</vt:lpstr>
      <vt:lpstr>CPC “Cash” Funded Projects by Size</vt:lpstr>
      <vt:lpstr>CPC Bonded Projects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CPC Fund Update</dc:title>
  <dc:creator>Wendy Barry</dc:creator>
  <cp:lastModifiedBy>Camille Standley</cp:lastModifiedBy>
  <cp:revision>7</cp:revision>
  <dcterms:created xsi:type="dcterms:W3CDTF">2020-01-23T21:18:55Z</dcterms:created>
  <dcterms:modified xsi:type="dcterms:W3CDTF">2020-01-27T14:40:50Z</dcterms:modified>
</cp:coreProperties>
</file>